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template.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handoutMasterIdLst>
    <p:handoutMasterId r:id="rId16"/>
  </p:handoutMasterIdLst>
  <p:sldIdLst>
    <p:sldId id="264" r:id="rId2"/>
    <p:sldId id="259" r:id="rId3"/>
    <p:sldId id="261" r:id="rId4"/>
    <p:sldId id="267" r:id="rId5"/>
    <p:sldId id="266" r:id="rId6"/>
    <p:sldId id="268" r:id="rId7"/>
    <p:sldId id="269" r:id="rId8"/>
    <p:sldId id="270" r:id="rId9"/>
    <p:sldId id="276" r:id="rId10"/>
    <p:sldId id="271" r:id="rId11"/>
    <p:sldId id="272" r:id="rId12"/>
    <p:sldId id="273" r:id="rId13"/>
    <p:sldId id="274" r:id="rId14"/>
    <p:sldId id="275" r:id="rId15"/>
  </p:sldIdLst>
  <p:sldSz cx="12192000" cy="6858000"/>
  <p:notesSz cx="6858000" cy="9144000"/>
  <p:embeddedFontLst>
    <p:embeddedFont>
      <p:font typeface="맑은 고딕" panose="020B0503020000020004" pitchFamily="34" charset="-127"/>
      <p:regular r:id="rId17"/>
      <p:bold r:id="rId18"/>
    </p:embeddedFont>
    <p:embeddedFont>
      <p:font typeface="Bebas Neue" panose="020B0606020202050201" pitchFamily="34" charset="77"/>
      <p:regular r:id="rId19"/>
    </p:embeddedFont>
  </p:embeddedFontLst>
  <p:defaultText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321DA16-ACCA-954F-B1E1-D7A234B4DC50}">
          <p14:sldIdLst>
            <p14:sldId id="264"/>
            <p14:sldId id="259"/>
            <p14:sldId id="261"/>
            <p14:sldId id="267"/>
          </p14:sldIdLst>
        </p14:section>
        <p14:section name="Untitled Section" id="{C490ABF1-F428-EC42-9DC7-98954736568E}">
          <p14:sldIdLst>
            <p14:sldId id="266"/>
            <p14:sldId id="268"/>
            <p14:sldId id="269"/>
            <p14:sldId id="270"/>
            <p14:sldId id="276"/>
            <p14:sldId id="271"/>
            <p14:sldId id="272"/>
            <p14:sldId id="273"/>
            <p14:sldId id="274"/>
            <p14:sldId id="27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8F1D"/>
    <a:srgbClr val="6510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348" autoAdjust="0"/>
    <p:restoredTop sz="96238" autoAdjust="0"/>
  </p:normalViewPr>
  <p:slideViewPr>
    <p:cSldViewPr snapToGrid="0" snapToObjects="1">
      <p:cViewPr varScale="1">
        <p:scale>
          <a:sx n="89" d="100"/>
          <a:sy n="89" d="100"/>
        </p:scale>
        <p:origin x="208" y="480"/>
      </p:cViewPr>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84" d="100"/>
          <a:sy n="84" d="100"/>
        </p:scale>
        <p:origin x="391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ED35B4-2A83-4722-A4B8-D6741F2E7C73}" type="datetimeFigureOut">
              <a:rPr lang="ko-KR" altLang="en-US" smtClean="0"/>
              <a:t>2026. 8. 28.</a:t>
            </a:fld>
            <a:endParaRPr lang="ko-KR" altLang="en-US"/>
          </a:p>
        </p:txBody>
      </p:sp>
      <p:sp>
        <p:nvSpPr>
          <p:cNvPr id="4" name="바닥글 개체 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4A9D64-5906-4119-9FD8-C3422B3B3113}" type="slidenum">
              <a:rPr lang="ko-KR" altLang="en-US" smtClean="0"/>
              <a:t>‹#›</a:t>
            </a:fld>
            <a:endParaRPr lang="ko-KR" altLang="en-US"/>
          </a:p>
        </p:txBody>
      </p:sp>
    </p:spTree>
    <p:extLst>
      <p:ext uri="{BB962C8B-B14F-4D97-AF65-F5344CB8AC3E}">
        <p14:creationId xmlns:p14="http://schemas.microsoft.com/office/powerpoint/2010/main" val="297437869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BE61EEC9-5187-E848-BA41-E4DD8A4B9A76}"/>
              </a:ext>
            </a:extLst>
          </p:cNvPr>
          <p:cNvSpPr>
            <a:spLocks noGrp="1"/>
          </p:cNvSpPr>
          <p:nvPr>
            <p:ph type="pic" sz="quarter" idx="10"/>
          </p:nvPr>
        </p:nvSpPr>
        <p:spPr>
          <a:xfrm>
            <a:off x="0" y="3429000"/>
            <a:ext cx="12192000" cy="3429000"/>
          </a:xfrm>
        </p:spPr>
        <p:txBody>
          <a:bodyPr/>
          <a:lstStyle/>
          <a:p>
            <a:r>
              <a:rPr kumimoji="1" lang="en-US" altLang="en-US"/>
              <a:t>Click icon to add picture</a:t>
            </a:r>
            <a:endParaRPr kumimoji="1" lang="ko-Kore-KR" altLang="en-US"/>
          </a:p>
        </p:txBody>
      </p:sp>
    </p:spTree>
    <p:extLst>
      <p:ext uri="{BB962C8B-B14F-4D97-AF65-F5344CB8AC3E}">
        <p14:creationId xmlns:p14="http://schemas.microsoft.com/office/powerpoint/2010/main" val="1937176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사용자 지정 레이아웃">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A69072F7-5365-FB48-946F-8360EA3615DA}"/>
              </a:ext>
            </a:extLst>
          </p:cNvPr>
          <p:cNvSpPr>
            <a:spLocks noGrp="1"/>
          </p:cNvSpPr>
          <p:nvPr>
            <p:ph type="pic" sz="quarter" idx="10"/>
          </p:nvPr>
        </p:nvSpPr>
        <p:spPr>
          <a:xfrm>
            <a:off x="0" y="0"/>
            <a:ext cx="3581400" cy="3429000"/>
          </a:xfrm>
        </p:spPr>
        <p:txBody>
          <a:bodyPr/>
          <a:lstStyle/>
          <a:p>
            <a:r>
              <a:rPr kumimoji="1" lang="en-US" altLang="en-US"/>
              <a:t>Click icon to add picture</a:t>
            </a:r>
            <a:endParaRPr kumimoji="1" lang="ko-Kore-KR" altLang="en-US"/>
          </a:p>
        </p:txBody>
      </p:sp>
    </p:spTree>
    <p:extLst>
      <p:ext uri="{BB962C8B-B14F-4D97-AF65-F5344CB8AC3E}">
        <p14:creationId xmlns:p14="http://schemas.microsoft.com/office/powerpoint/2010/main" val="3807910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사용자 지정 레이아웃">
    <p:spTree>
      <p:nvGrpSpPr>
        <p:cNvPr id="1" name=""/>
        <p:cNvGrpSpPr/>
        <p:nvPr/>
      </p:nvGrpSpPr>
      <p:grpSpPr>
        <a:xfrm>
          <a:off x="0" y="0"/>
          <a:ext cx="0" cy="0"/>
          <a:chOff x="0" y="0"/>
          <a:chExt cx="0" cy="0"/>
        </a:xfrm>
      </p:grpSpPr>
      <p:sp>
        <p:nvSpPr>
          <p:cNvPr id="4" name="그림 개체 틀 3">
            <a:extLst>
              <a:ext uri="{FF2B5EF4-FFF2-40B4-BE49-F238E27FC236}">
                <a16:creationId xmlns:a16="http://schemas.microsoft.com/office/drawing/2014/main" id="{20D9BCBF-C382-9340-AF34-1DF9566572CD}"/>
              </a:ext>
            </a:extLst>
          </p:cNvPr>
          <p:cNvSpPr>
            <a:spLocks noGrp="1"/>
          </p:cNvSpPr>
          <p:nvPr>
            <p:ph type="pic" sz="quarter" idx="10"/>
          </p:nvPr>
        </p:nvSpPr>
        <p:spPr>
          <a:xfrm>
            <a:off x="0" y="0"/>
            <a:ext cx="4800599" cy="6858000"/>
          </a:xfrm>
        </p:spPr>
        <p:txBody>
          <a:bodyPr/>
          <a:lstStyle/>
          <a:p>
            <a:r>
              <a:rPr kumimoji="1" lang="en-US" altLang="en-US"/>
              <a:t>Click icon to add picture</a:t>
            </a:r>
            <a:endParaRPr kumimoji="1" lang="ko-Kore-KR" altLang="en-US"/>
          </a:p>
        </p:txBody>
      </p:sp>
    </p:spTree>
    <p:extLst>
      <p:ext uri="{BB962C8B-B14F-4D97-AF65-F5344CB8AC3E}">
        <p14:creationId xmlns:p14="http://schemas.microsoft.com/office/powerpoint/2010/main" val="219735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사용자 지정 레이아웃">
    <p:spTree>
      <p:nvGrpSpPr>
        <p:cNvPr id="1" name=""/>
        <p:cNvGrpSpPr/>
        <p:nvPr/>
      </p:nvGrpSpPr>
      <p:grpSpPr>
        <a:xfrm>
          <a:off x="0" y="0"/>
          <a:ext cx="0" cy="0"/>
          <a:chOff x="0" y="0"/>
          <a:chExt cx="0" cy="0"/>
        </a:xfrm>
      </p:grpSpPr>
      <p:sp>
        <p:nvSpPr>
          <p:cNvPr id="6" name="그림 개체 틀 5">
            <a:extLst>
              <a:ext uri="{FF2B5EF4-FFF2-40B4-BE49-F238E27FC236}">
                <a16:creationId xmlns:a16="http://schemas.microsoft.com/office/drawing/2014/main" id="{C04EC0BF-E52C-9F44-A6CA-FC6CC4AD113C}"/>
              </a:ext>
            </a:extLst>
          </p:cNvPr>
          <p:cNvSpPr>
            <a:spLocks noGrp="1"/>
          </p:cNvSpPr>
          <p:nvPr>
            <p:ph type="pic" sz="quarter" idx="14"/>
          </p:nvPr>
        </p:nvSpPr>
        <p:spPr>
          <a:xfrm>
            <a:off x="8823960" y="1447800"/>
            <a:ext cx="3368040" cy="5410200"/>
          </a:xfrm>
          <a:prstGeom prst="rect">
            <a:avLst/>
          </a:prstGeom>
        </p:spPr>
        <p:txBody>
          <a:bodyPr/>
          <a:lstStyle/>
          <a:p>
            <a:r>
              <a:rPr kumimoji="1" lang="en-US" altLang="en-US"/>
              <a:t>Click icon to add picture</a:t>
            </a:r>
            <a:endParaRPr kumimoji="1" lang="ko-Kore-KR" altLang="en-US" dirty="0"/>
          </a:p>
        </p:txBody>
      </p:sp>
      <p:sp>
        <p:nvSpPr>
          <p:cNvPr id="2" name="제목 1"/>
          <p:cNvSpPr>
            <a:spLocks noGrp="1"/>
          </p:cNvSpPr>
          <p:nvPr>
            <p:ph type="title"/>
          </p:nvPr>
        </p:nvSpPr>
        <p:spPr>
          <a:xfrm>
            <a:off x="518160" y="1447801"/>
            <a:ext cx="7696200" cy="1062570"/>
          </a:xfrm>
        </p:spPr>
        <p:txBody>
          <a:bodyPr/>
          <a:lstStyle/>
          <a:p>
            <a:r>
              <a:rPr lang="en-US" altLang="ko-KR"/>
              <a:t>Click to edit Master title style</a:t>
            </a:r>
            <a:endParaRPr lang="ko-KR" altLang="en-US" dirty="0"/>
          </a:p>
        </p:txBody>
      </p:sp>
      <p:sp>
        <p:nvSpPr>
          <p:cNvPr id="10" name="텍스트 개체 틀 9"/>
          <p:cNvSpPr>
            <a:spLocks noGrp="1"/>
          </p:cNvSpPr>
          <p:nvPr>
            <p:ph type="body" sz="quarter" idx="15"/>
          </p:nvPr>
        </p:nvSpPr>
        <p:spPr>
          <a:xfrm>
            <a:off x="518160" y="2663825"/>
            <a:ext cx="7696200" cy="3355975"/>
          </a:xfrm>
        </p:spPr>
        <p:txBody>
          <a:bodyPr>
            <a:normAutofit/>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Tree>
    <p:extLst>
      <p:ext uri="{BB962C8B-B14F-4D97-AF65-F5344CB8AC3E}">
        <p14:creationId xmlns:p14="http://schemas.microsoft.com/office/powerpoint/2010/main" val="908406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사용자 지정 레이아웃">
    <p:spTree>
      <p:nvGrpSpPr>
        <p:cNvPr id="1" name=""/>
        <p:cNvGrpSpPr/>
        <p:nvPr/>
      </p:nvGrpSpPr>
      <p:grpSpPr>
        <a:xfrm>
          <a:off x="0" y="0"/>
          <a:ext cx="0" cy="0"/>
          <a:chOff x="0" y="0"/>
          <a:chExt cx="0" cy="0"/>
        </a:xfrm>
      </p:grpSpPr>
      <p:sp>
        <p:nvSpPr>
          <p:cNvPr id="5" name="그림 개체 틀 2">
            <a:extLst>
              <a:ext uri="{FF2B5EF4-FFF2-40B4-BE49-F238E27FC236}">
                <a16:creationId xmlns:a16="http://schemas.microsoft.com/office/drawing/2014/main" id="{465FCF2A-94C5-4B4D-8DDD-37D520AADF63}"/>
              </a:ext>
            </a:extLst>
          </p:cNvPr>
          <p:cNvSpPr>
            <a:spLocks noGrp="1"/>
          </p:cNvSpPr>
          <p:nvPr>
            <p:ph type="pic" sz="quarter" idx="11"/>
          </p:nvPr>
        </p:nvSpPr>
        <p:spPr>
          <a:xfrm>
            <a:off x="0" y="3429000"/>
            <a:ext cx="12192000" cy="3429000"/>
          </a:xfrm>
        </p:spPr>
        <p:txBody>
          <a:bodyPr/>
          <a:lstStyle/>
          <a:p>
            <a:r>
              <a:rPr kumimoji="1" lang="en-US" altLang="en-US"/>
              <a:t>Click icon to add picture</a:t>
            </a:r>
            <a:endParaRPr kumimoji="1" lang="ko-Kore-KR" altLang="en-US"/>
          </a:p>
        </p:txBody>
      </p:sp>
    </p:spTree>
    <p:extLst>
      <p:ext uri="{BB962C8B-B14F-4D97-AF65-F5344CB8AC3E}">
        <p14:creationId xmlns:p14="http://schemas.microsoft.com/office/powerpoint/2010/main" val="33587751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3BA3B2E4-3943-2144-85F6-F1B6DE935E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ko-KR" altLang="en-US"/>
              <a:t>마스터 제목 스타일 편집</a:t>
            </a:r>
            <a:endParaRPr kumimoji="1" lang="ko-Kore-KR" altLang="en-US"/>
          </a:p>
        </p:txBody>
      </p:sp>
      <p:sp>
        <p:nvSpPr>
          <p:cNvPr id="3" name="텍스트 개체 틀 2">
            <a:extLst>
              <a:ext uri="{FF2B5EF4-FFF2-40B4-BE49-F238E27FC236}">
                <a16:creationId xmlns:a16="http://schemas.microsoft.com/office/drawing/2014/main" id="{DDA5E598-A147-D346-AFBA-22F94E6AF0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ko-KR" altLang="en-US"/>
              <a:t>마스터 텍스트 스타일을 편집하려면 클릭</a:t>
            </a:r>
          </a:p>
          <a:p>
            <a:pPr lvl="1"/>
            <a:r>
              <a:rPr kumimoji="1" lang="ko-KR" altLang="en-US"/>
              <a:t>두 번째 수준</a:t>
            </a:r>
          </a:p>
          <a:p>
            <a:pPr lvl="2"/>
            <a:r>
              <a:rPr kumimoji="1" lang="ko-KR" altLang="en-US"/>
              <a:t>세 번째 수준</a:t>
            </a:r>
          </a:p>
          <a:p>
            <a:pPr lvl="3"/>
            <a:r>
              <a:rPr kumimoji="1" lang="ko-KR" altLang="en-US"/>
              <a:t>네 번째 수준</a:t>
            </a:r>
          </a:p>
          <a:p>
            <a:pPr lvl="4"/>
            <a:r>
              <a:rPr kumimoji="1" lang="ko-KR" altLang="en-US"/>
              <a:t>다섯 번째 수준</a:t>
            </a:r>
            <a:endParaRPr kumimoji="1" lang="ko-Kore-KR" altLang="en-US"/>
          </a:p>
        </p:txBody>
      </p:sp>
      <p:sp>
        <p:nvSpPr>
          <p:cNvPr id="4" name="날짜 개체 틀 3">
            <a:extLst>
              <a:ext uri="{FF2B5EF4-FFF2-40B4-BE49-F238E27FC236}">
                <a16:creationId xmlns:a16="http://schemas.microsoft.com/office/drawing/2014/main" id="{6062ABA3-DAF3-6B48-89C1-4B28EDC868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A79520-3931-EF42-B7DA-718F7B2BA069}" type="datetimeFigureOut">
              <a:t>8/28/26</a:t>
            </a:fld>
            <a:endParaRPr kumimoji="1" lang="ko-Kore-KR" altLang="en-US"/>
          </a:p>
        </p:txBody>
      </p:sp>
      <p:sp>
        <p:nvSpPr>
          <p:cNvPr id="5" name="바닥글 개체 틀 4">
            <a:extLst>
              <a:ext uri="{FF2B5EF4-FFF2-40B4-BE49-F238E27FC236}">
                <a16:creationId xmlns:a16="http://schemas.microsoft.com/office/drawing/2014/main" id="{82D25799-7ABC-CB43-B6C5-A395458E7A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ko-Kore-KR" altLang="en-US"/>
          </a:p>
        </p:txBody>
      </p:sp>
      <p:sp>
        <p:nvSpPr>
          <p:cNvPr id="6" name="슬라이드 번호 개체 틀 5">
            <a:extLst>
              <a:ext uri="{FF2B5EF4-FFF2-40B4-BE49-F238E27FC236}">
                <a16:creationId xmlns:a16="http://schemas.microsoft.com/office/drawing/2014/main" id="{D52E79E6-70D9-3046-9BC4-11B2C5A90C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3DA8D7-9172-8943-98F2-57A3CD99C44A}" type="slidenum">
              <a:t>‹#›</a:t>
            </a:fld>
            <a:endParaRPr kumimoji="1" lang="ko-Kore-KR" altLang="en-US"/>
          </a:p>
        </p:txBody>
      </p:sp>
    </p:spTree>
    <p:extLst>
      <p:ext uri="{BB962C8B-B14F-4D97-AF65-F5344CB8AC3E}">
        <p14:creationId xmlns:p14="http://schemas.microsoft.com/office/powerpoint/2010/main" val="3489688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ore-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liftway.ca/forklift-impact-monitorim3-defender-seriesreduce-forklift-damage-costs/" TargetMode="External"/><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hyperlink" Target="https://skidweigh.com/component/sppagebuilder/?view=page&amp;id=26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2D3B2E-C82E-4AB5-D2AF-C730A4558969}"/>
              </a:ext>
            </a:extLst>
          </p:cNvPr>
          <p:cNvPicPr>
            <a:picLocks noChangeAspect="1"/>
          </p:cNvPicPr>
          <p:nvPr/>
        </p:nvPicPr>
        <p:blipFill>
          <a:blip r:embed="rId2"/>
          <a:stretch>
            <a:fillRect/>
          </a:stretch>
        </p:blipFill>
        <p:spPr>
          <a:xfrm>
            <a:off x="-1328140" y="-642937"/>
            <a:ext cx="14648253" cy="10986190"/>
          </a:xfrm>
          <a:prstGeom prst="rect">
            <a:avLst/>
          </a:prstGeom>
        </p:spPr>
      </p:pic>
      <p:sp>
        <p:nvSpPr>
          <p:cNvPr id="4" name="TextBox 3">
            <a:extLst>
              <a:ext uri="{FF2B5EF4-FFF2-40B4-BE49-F238E27FC236}">
                <a16:creationId xmlns:a16="http://schemas.microsoft.com/office/drawing/2014/main" id="{BA781A04-2B90-B6DC-100E-571D023794CC}"/>
              </a:ext>
            </a:extLst>
          </p:cNvPr>
          <p:cNvSpPr txBox="1"/>
          <p:nvPr/>
        </p:nvSpPr>
        <p:spPr>
          <a:xfrm flipH="1">
            <a:off x="-771526" y="328613"/>
            <a:ext cx="12963525" cy="707886"/>
          </a:xfrm>
          <a:prstGeom prst="rect">
            <a:avLst/>
          </a:prstGeom>
          <a:noFill/>
        </p:spPr>
        <p:txBody>
          <a:bodyPr wrap="square" rtlCol="0">
            <a:spAutoFit/>
          </a:bodyPr>
          <a:lstStyle/>
          <a:p>
            <a:r>
              <a:rPr lang="en-CA" sz="3200" dirty="0">
                <a:solidFill>
                  <a:schemeClr val="bg1"/>
                </a:solidFill>
                <a:latin typeface="Arial" panose="020B0604020202020204" pitchFamily="34" charset="0"/>
                <a:cs typeface="Arial" panose="020B0604020202020204" pitchFamily="34" charset="0"/>
              </a:rPr>
              <a:t>              </a:t>
            </a:r>
            <a:r>
              <a:rPr lang="en-CA" sz="4000" dirty="0">
                <a:solidFill>
                  <a:schemeClr val="bg1"/>
                </a:solidFill>
                <a:latin typeface="Arial" panose="020B0604020202020204" pitchFamily="34" charset="0"/>
                <a:cs typeface="Arial" panose="020B0604020202020204" pitchFamily="34" charset="0"/>
              </a:rPr>
              <a:t>Turn your lift trucks into mobile profit centres</a:t>
            </a:r>
            <a:endParaRPr lang="en-US" sz="4000"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26E40959-5DEF-A3E2-9BA8-14F3CABC2903}"/>
              </a:ext>
            </a:extLst>
          </p:cNvPr>
          <p:cNvSpPr txBox="1"/>
          <p:nvPr/>
        </p:nvSpPr>
        <p:spPr>
          <a:xfrm>
            <a:off x="-1" y="5374888"/>
            <a:ext cx="7538225" cy="1815882"/>
          </a:xfrm>
          <a:prstGeom prst="rect">
            <a:avLst/>
          </a:prstGeom>
          <a:noFill/>
        </p:spPr>
        <p:txBody>
          <a:bodyPr wrap="square" rtlCol="0">
            <a:spAutoFit/>
          </a:bodyPr>
          <a:lstStyle/>
          <a:p>
            <a:pPr algn="ctr"/>
            <a:r>
              <a:rPr lang="en-CA" sz="2800" b="1" dirty="0">
                <a:solidFill>
                  <a:schemeClr val="bg1"/>
                </a:solidFill>
                <a:latin typeface="Arial" panose="020B0604020202020204" pitchFamily="34" charset="0"/>
                <a:cs typeface="Arial" panose="020B0604020202020204" pitchFamily="34" charset="0"/>
              </a:rPr>
              <a:t>Optimizing  Forklift Fleet Operations</a:t>
            </a:r>
          </a:p>
          <a:p>
            <a:pPr algn="ctr"/>
            <a:r>
              <a:rPr lang="en-CA" sz="2800" b="1" dirty="0">
                <a:solidFill>
                  <a:schemeClr val="bg1"/>
                </a:solidFill>
                <a:latin typeface="Arial" panose="020B0604020202020204" pitchFamily="34" charset="0"/>
                <a:cs typeface="Arial" panose="020B0604020202020204" pitchFamily="34" charset="0"/>
              </a:rPr>
              <a:t>with IVDT </a:t>
            </a:r>
            <a:r>
              <a:rPr lang="en-CA" sz="2800" b="1" dirty="0" err="1">
                <a:solidFill>
                  <a:schemeClr val="bg1"/>
                </a:solidFill>
                <a:latin typeface="Arial" panose="020B0604020202020204" pitchFamily="34" charset="0"/>
                <a:cs typeface="Arial" panose="020B0604020202020204" pitchFamily="34" charset="0"/>
              </a:rPr>
              <a:t>SkidWeigh</a:t>
            </a:r>
            <a:r>
              <a:rPr lang="en-CA" sz="2800" b="1" dirty="0">
                <a:solidFill>
                  <a:schemeClr val="bg1"/>
                </a:solidFill>
                <a:latin typeface="Arial" panose="020B0604020202020204" pitchFamily="34" charset="0"/>
                <a:cs typeface="Arial" panose="020B0604020202020204" pitchFamily="34" charset="0"/>
              </a:rPr>
              <a:t> Instrumentation Technology and RF Wireless  </a:t>
            </a:r>
            <a:r>
              <a:rPr lang="en-CA" sz="2800" b="1" dirty="0" err="1">
                <a:solidFill>
                  <a:schemeClr val="bg1"/>
                </a:solidFill>
                <a:latin typeface="Arial" panose="020B0604020202020204" pitchFamily="34" charset="0"/>
                <a:cs typeface="Arial" panose="020B0604020202020204" pitchFamily="34" charset="0"/>
              </a:rPr>
              <a:t>InfoHUBX</a:t>
            </a:r>
            <a:r>
              <a:rPr lang="en-CA" sz="2800" b="1" dirty="0">
                <a:solidFill>
                  <a:schemeClr val="bg1"/>
                </a:solidFill>
                <a:latin typeface="Arial" panose="020B0604020202020204" pitchFamily="34" charset="0"/>
                <a:cs typeface="Arial" panose="020B0604020202020204" pitchFamily="34" charset="0"/>
              </a:rPr>
              <a:t> Gateway Start Up Kits</a:t>
            </a:r>
            <a:endParaRPr lang="en-US" sz="2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7107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C776F8-242D-8FCC-2111-9208B37A1AC3}"/>
              </a:ext>
            </a:extLst>
          </p:cNvPr>
          <p:cNvPicPr>
            <a:picLocks noChangeAspect="1"/>
          </p:cNvPicPr>
          <p:nvPr/>
        </p:nvPicPr>
        <p:blipFill>
          <a:blip r:embed="rId2"/>
          <a:stretch>
            <a:fillRect/>
          </a:stretch>
        </p:blipFill>
        <p:spPr>
          <a:xfrm>
            <a:off x="-1305273" y="0"/>
            <a:ext cx="9316160" cy="6986588"/>
          </a:xfrm>
          <a:prstGeom prst="rect">
            <a:avLst/>
          </a:prstGeom>
        </p:spPr>
      </p:pic>
      <p:sp>
        <p:nvSpPr>
          <p:cNvPr id="6" name="TextBox 5">
            <a:extLst>
              <a:ext uri="{FF2B5EF4-FFF2-40B4-BE49-F238E27FC236}">
                <a16:creationId xmlns:a16="http://schemas.microsoft.com/office/drawing/2014/main" id="{C9B211DB-CD8B-4AB3-6D3C-4C184B1D5039}"/>
              </a:ext>
            </a:extLst>
          </p:cNvPr>
          <p:cNvSpPr txBox="1"/>
          <p:nvPr/>
        </p:nvSpPr>
        <p:spPr>
          <a:xfrm>
            <a:off x="8184994" y="245326"/>
            <a:ext cx="4007005" cy="5632311"/>
          </a:xfrm>
          <a:prstGeom prst="rect">
            <a:avLst/>
          </a:prstGeom>
          <a:noFill/>
        </p:spPr>
        <p:txBody>
          <a:bodyPr wrap="square" rtlCol="0">
            <a:spAutoFit/>
          </a:bodyPr>
          <a:lstStyle/>
          <a:p>
            <a:r>
              <a:rPr lang="en-CA" sz="2000" dirty="0">
                <a:latin typeface="Arial" panose="020B0604020202020204" pitchFamily="34" charset="0"/>
                <a:cs typeface="Arial" panose="020B0604020202020204" pitchFamily="34" charset="0"/>
              </a:rPr>
              <a:t>Are bottle necked floor scales, unmonitored material handling, and unexpected equipment damage stalling your warehouse throughput? If you want to squeeze maximum efficiency out of every shift, look no further than </a:t>
            </a:r>
            <a:r>
              <a:rPr lang="en-CA" sz="2000" b="1" dirty="0">
                <a:latin typeface="Arial" panose="020B0604020202020204" pitchFamily="34" charset="0"/>
                <a:cs typeface="Arial" panose="020B0604020202020204" pitchFamily="34" charset="0"/>
              </a:rPr>
              <a:t>IVDT (Integrated Visual Data Technology)</a:t>
            </a:r>
            <a:r>
              <a:rPr lang="en-CA" sz="2000" dirty="0">
                <a:latin typeface="Arial" panose="020B0604020202020204" pitchFamily="34" charset="0"/>
                <a:cs typeface="Arial" panose="020B0604020202020204" pitchFamily="34" charset="0"/>
              </a:rPr>
              <a:t>.</a:t>
            </a:r>
          </a:p>
          <a:p>
            <a:endParaRPr lang="en-CA" sz="2000" dirty="0">
              <a:latin typeface="Arial" panose="020B0604020202020204" pitchFamily="34" charset="0"/>
              <a:cs typeface="Arial" panose="020B0604020202020204" pitchFamily="34" charset="0"/>
            </a:endParaRPr>
          </a:p>
          <a:p>
            <a:r>
              <a:rPr lang="en-CA" sz="2000" dirty="0">
                <a:latin typeface="Arial" panose="020B0604020202020204" pitchFamily="34" charset="0"/>
                <a:cs typeface="Arial" panose="020B0604020202020204" pitchFamily="34" charset="0"/>
              </a:rPr>
              <a:t>IVDT’s flagship </a:t>
            </a:r>
            <a:r>
              <a:rPr lang="en-CA" sz="2000" b="1" dirty="0" err="1">
                <a:latin typeface="Arial" panose="020B0604020202020204" pitchFamily="34" charset="0"/>
                <a:cs typeface="Arial" panose="020B0604020202020204" pitchFamily="34" charset="0"/>
              </a:rPr>
              <a:t>SkidWeigh</a:t>
            </a:r>
            <a:r>
              <a:rPr lang="en-CA" sz="2000" dirty="0">
                <a:latin typeface="Arial" panose="020B0604020202020204" pitchFamily="34" charset="0"/>
                <a:cs typeface="Arial" panose="020B0604020202020204" pitchFamily="34" charset="0"/>
              </a:rPr>
              <a:t> product lines turn standard forklifts into smart, data driven productivity assets. Here is the ultimate breakdown of the top IVDT technologies to deploy right now for immediate operational gains.</a:t>
            </a:r>
          </a:p>
        </p:txBody>
      </p:sp>
      <p:sp>
        <p:nvSpPr>
          <p:cNvPr id="2" name="Rectangle 1">
            <a:extLst>
              <a:ext uri="{FF2B5EF4-FFF2-40B4-BE49-F238E27FC236}">
                <a16:creationId xmlns:a16="http://schemas.microsoft.com/office/drawing/2014/main" id="{BFC53A69-B7A9-0A0C-858F-9CFECAA7F66C}"/>
              </a:ext>
            </a:extLst>
          </p:cNvPr>
          <p:cNvSpPr/>
          <p:nvPr/>
        </p:nvSpPr>
        <p:spPr>
          <a:xfrm>
            <a:off x="8010887" y="6155473"/>
            <a:ext cx="4181111"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3905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제목 2"/>
          <p:cNvSpPr>
            <a:spLocks noGrp="1"/>
          </p:cNvSpPr>
          <p:nvPr>
            <p:ph type="title"/>
          </p:nvPr>
        </p:nvSpPr>
        <p:spPr>
          <a:xfrm>
            <a:off x="518160" y="271745"/>
            <a:ext cx="7696200" cy="1062570"/>
          </a:xfrm>
        </p:spPr>
        <p:txBody>
          <a:bodyPr/>
          <a:lstStyle/>
          <a:p>
            <a:r>
              <a:rPr lang="en-US" altLang="ko-KR" dirty="0">
                <a:solidFill>
                  <a:schemeClr val="bg1"/>
                </a:solidFill>
              </a:rPr>
              <a:t>The 6 most common downtime codes</a:t>
            </a:r>
            <a:endParaRPr lang="ko-KR" altLang="en-US" dirty="0">
              <a:solidFill>
                <a:schemeClr val="bg1"/>
              </a:solidFill>
            </a:endParaRPr>
          </a:p>
        </p:txBody>
      </p:sp>
      <p:pic>
        <p:nvPicPr>
          <p:cNvPr id="4" name="Picture 3">
            <a:extLst>
              <a:ext uri="{FF2B5EF4-FFF2-40B4-BE49-F238E27FC236}">
                <a16:creationId xmlns:a16="http://schemas.microsoft.com/office/drawing/2014/main" id="{5CE44834-1AD4-6A31-DEA7-FF44370248FE}"/>
              </a:ext>
            </a:extLst>
          </p:cNvPr>
          <p:cNvPicPr>
            <a:picLocks noChangeAspect="1"/>
          </p:cNvPicPr>
          <p:nvPr/>
        </p:nvPicPr>
        <p:blipFill>
          <a:blip r:embed="rId2"/>
          <a:stretch>
            <a:fillRect/>
          </a:stretch>
        </p:blipFill>
        <p:spPr>
          <a:xfrm>
            <a:off x="6623823" y="1"/>
            <a:ext cx="8387577" cy="6858000"/>
          </a:xfrm>
          <a:prstGeom prst="rect">
            <a:avLst/>
          </a:prstGeom>
        </p:spPr>
      </p:pic>
      <p:sp>
        <p:nvSpPr>
          <p:cNvPr id="2" name="TextBox 1">
            <a:extLst>
              <a:ext uri="{FF2B5EF4-FFF2-40B4-BE49-F238E27FC236}">
                <a16:creationId xmlns:a16="http://schemas.microsoft.com/office/drawing/2014/main" id="{66A87A07-E0B5-0317-F90E-70ABE15C651D}"/>
              </a:ext>
            </a:extLst>
          </p:cNvPr>
          <p:cNvSpPr txBox="1"/>
          <p:nvPr/>
        </p:nvSpPr>
        <p:spPr>
          <a:xfrm>
            <a:off x="233915" y="1"/>
            <a:ext cx="6230679" cy="7017306"/>
          </a:xfrm>
          <a:prstGeom prst="rect">
            <a:avLst/>
          </a:prstGeom>
          <a:noFill/>
        </p:spPr>
        <p:txBody>
          <a:bodyPr wrap="square" rtlCol="0">
            <a:spAutoFit/>
          </a:bodyPr>
          <a:lstStyle/>
          <a:p>
            <a:endParaRPr lang="en-CA" b="1" dirty="0">
              <a:latin typeface="Arial" panose="020B0604020202020204" pitchFamily="34" charset="0"/>
              <a:cs typeface="Arial" panose="020B0604020202020204" pitchFamily="34" charset="0"/>
            </a:endParaRPr>
          </a:p>
          <a:p>
            <a:r>
              <a:rPr lang="en-CA" b="1" dirty="0">
                <a:latin typeface="Arial" panose="020B0604020202020204" pitchFamily="34" charset="0"/>
                <a:cs typeface="Arial" panose="020B0604020202020204" pitchFamily="34" charset="0"/>
              </a:rPr>
              <a:t>1. Weigh on the Fly: </a:t>
            </a:r>
            <a:r>
              <a:rPr lang="en-CA" b="1" dirty="0" err="1">
                <a:latin typeface="Arial" panose="020B0604020202020204" pitchFamily="34" charset="0"/>
                <a:cs typeface="Arial" panose="020B0604020202020204" pitchFamily="34" charset="0"/>
              </a:rPr>
              <a:t>SkidWeigh</a:t>
            </a:r>
            <a:r>
              <a:rPr lang="en-CA" b="1" dirty="0">
                <a:latin typeface="Arial" panose="020B0604020202020204" pitchFamily="34" charset="0"/>
                <a:cs typeface="Arial" panose="020B0604020202020204" pitchFamily="34" charset="0"/>
              </a:rPr>
              <a:t> Onboard Scales</a:t>
            </a: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Stop wasting time driving to centralized floor scales. IVDT’s </a:t>
            </a:r>
            <a:r>
              <a:rPr lang="en-CA" b="1" dirty="0" err="1">
                <a:latin typeface="Arial" panose="020B0604020202020204" pitchFamily="34" charset="0"/>
                <a:cs typeface="Arial" panose="020B0604020202020204" pitchFamily="34" charset="0"/>
              </a:rPr>
              <a:t>SkidWeigh</a:t>
            </a:r>
            <a:r>
              <a:rPr lang="en-CA" b="1" dirty="0">
                <a:latin typeface="Arial" panose="020B0604020202020204" pitchFamily="34" charset="0"/>
                <a:cs typeface="Arial" panose="020B0604020202020204" pitchFamily="34" charset="0"/>
              </a:rPr>
              <a:t> Classic (SC Series)</a:t>
            </a:r>
            <a:r>
              <a:rPr lang="en-CA" dirty="0">
                <a:latin typeface="Arial" panose="020B0604020202020204" pitchFamily="34" charset="0"/>
                <a:cs typeface="Arial" panose="020B0604020202020204" pitchFamily="34" charset="0"/>
              </a:rPr>
              <a:t> and </a:t>
            </a:r>
            <a:r>
              <a:rPr lang="en-CA" b="1" dirty="0">
                <a:latin typeface="Arial" panose="020B0604020202020204" pitchFamily="34" charset="0"/>
                <a:cs typeface="Arial" panose="020B0604020202020204" pitchFamily="34" charset="0"/>
              </a:rPr>
              <a:t>ED2 </a:t>
            </a:r>
            <a:r>
              <a:rPr lang="en-CA" dirty="0">
                <a:latin typeface="Arial" panose="020B0604020202020204" pitchFamily="34" charset="0"/>
                <a:cs typeface="Arial" panose="020B0604020202020204" pitchFamily="34" charset="0"/>
              </a:rPr>
              <a:t>systems integrate directly into your forklift. </a:t>
            </a:r>
          </a:p>
          <a:p>
            <a:r>
              <a:rPr lang="en-CA" b="1" dirty="0">
                <a:latin typeface="Arial" panose="020B0604020202020204" pitchFamily="34" charset="0"/>
                <a:cs typeface="Arial" panose="020B0604020202020204" pitchFamily="34" charset="0"/>
              </a:rPr>
              <a:t>2. Turn Operational Idle Time into Action:</a:t>
            </a: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If you can't measure it, you can't improve it. The </a:t>
            </a:r>
            <a:r>
              <a:rPr lang="en-CA" b="1" dirty="0" err="1">
                <a:latin typeface="Arial" panose="020B0604020202020204" pitchFamily="34" charset="0"/>
                <a:cs typeface="Arial" panose="020B0604020202020204" pitchFamily="34" charset="0"/>
              </a:rPr>
              <a:t>InfoHUBX</a:t>
            </a:r>
            <a:r>
              <a:rPr lang="en-CA" dirty="0">
                <a:latin typeface="Arial" panose="020B0604020202020204" pitchFamily="34" charset="0"/>
                <a:cs typeface="Arial" panose="020B0604020202020204" pitchFamily="34" charset="0"/>
              </a:rPr>
              <a:t> ecosystem eliminates "ghost tracking" by recording true operational idling and justified downtime. </a:t>
            </a:r>
          </a:p>
          <a:p>
            <a:pPr lvl="0"/>
            <a:r>
              <a:rPr lang="en-CA" b="1" dirty="0">
                <a:latin typeface="Arial" panose="020B0604020202020204" pitchFamily="34" charset="0"/>
                <a:cs typeface="Arial" panose="020B0604020202020204" pitchFamily="34" charset="0"/>
              </a:rPr>
              <a:t>Identify Bottlenecks:</a:t>
            </a:r>
            <a:r>
              <a:rPr lang="en-CA" dirty="0">
                <a:latin typeface="Arial" panose="020B0604020202020204" pitchFamily="34" charset="0"/>
                <a:cs typeface="Arial" panose="020B0604020202020204" pitchFamily="34" charset="0"/>
              </a:rPr>
              <a:t> Separate true product handling time from static vehicle idling.</a:t>
            </a:r>
          </a:p>
          <a:p>
            <a:pPr lvl="0"/>
            <a:r>
              <a:rPr lang="en-CA" b="1" dirty="0">
                <a:latin typeface="Arial" panose="020B0604020202020204" pitchFamily="34" charset="0"/>
                <a:cs typeface="Arial" panose="020B0604020202020204" pitchFamily="34" charset="0"/>
              </a:rPr>
              <a:t>Right Size Your Fleet:</a:t>
            </a:r>
            <a:r>
              <a:rPr lang="en-CA" dirty="0">
                <a:latin typeface="Arial" panose="020B0604020202020204" pitchFamily="34" charset="0"/>
                <a:cs typeface="Arial" panose="020B0604020202020204" pitchFamily="34" charset="0"/>
              </a:rPr>
              <a:t> Access crystal clear utilization data to determine if you are overworking certain trucks or if you can downsize to save on capital overhead.</a:t>
            </a:r>
          </a:p>
          <a:p>
            <a:r>
              <a:rPr lang="en-CA" b="1" dirty="0">
                <a:latin typeface="Arial" panose="020B0604020202020204" pitchFamily="34" charset="0"/>
                <a:cs typeface="Arial" panose="020B0604020202020204" pitchFamily="34" charset="0"/>
              </a:rPr>
              <a:t>3. Safety Compliance that Moves Fast: Defender IM &amp; Access Control</a:t>
            </a:r>
            <a:endParaRPr lang="en-CA" dirty="0">
              <a:latin typeface="Arial" panose="020B0604020202020204" pitchFamily="34" charset="0"/>
              <a:cs typeface="Arial" panose="020B0604020202020204" pitchFamily="34" charset="0"/>
            </a:endParaRPr>
          </a:p>
          <a:p>
            <a:r>
              <a:rPr lang="en-CA" dirty="0">
                <a:latin typeface="Arial" panose="020B0604020202020204" pitchFamily="34" charset="0"/>
                <a:cs typeface="Arial" panose="020B0604020202020204" pitchFamily="34" charset="0"/>
              </a:rPr>
              <a:t>A single warehouse incident can shut down an entire aisle for hours. IVDT bridges the gap between safety compliance and rapid workflow.</a:t>
            </a:r>
          </a:p>
          <a:p>
            <a:pPr lvl="0"/>
            <a:r>
              <a:rPr lang="en-CA" b="1" dirty="0">
                <a:latin typeface="Arial" panose="020B0604020202020204" pitchFamily="34" charset="0"/>
                <a:cs typeface="Arial" panose="020B0604020202020204" pitchFamily="34" charset="0"/>
              </a:rPr>
              <a:t>Paperless OSHA Inspections:</a:t>
            </a:r>
            <a:r>
              <a:rPr lang="en-CA" dirty="0">
                <a:latin typeface="Arial" panose="020B0604020202020204" pitchFamily="34" charset="0"/>
                <a:cs typeface="Arial" panose="020B0604020202020204" pitchFamily="34" charset="0"/>
              </a:rPr>
              <a:t> Digital pre-shift operator safety checklists require operators to pass compliance questions  shown on an onboard screen before vehicle is operational, eliminating physical logs.</a:t>
            </a:r>
          </a:p>
          <a:p>
            <a:endParaRPr lang="en-CA" dirty="0">
              <a:latin typeface="Arial" panose="020B0604020202020204" pitchFamily="34" charset="0"/>
              <a:cs typeface="Arial" panose="020B0604020202020204" pitchFamily="34" charset="0"/>
            </a:endParaRPr>
          </a:p>
          <a:p>
            <a:endParaRPr lang="en-US" dirty="0"/>
          </a:p>
        </p:txBody>
      </p:sp>
      <p:sp>
        <p:nvSpPr>
          <p:cNvPr id="5" name="Rectangle 4">
            <a:extLst>
              <a:ext uri="{FF2B5EF4-FFF2-40B4-BE49-F238E27FC236}">
                <a16:creationId xmlns:a16="http://schemas.microsoft.com/office/drawing/2014/main" id="{ECC8DD02-5B41-86E4-3FCA-94180935C49D}"/>
              </a:ext>
            </a:extLst>
          </p:cNvPr>
          <p:cNvSpPr/>
          <p:nvPr/>
        </p:nvSpPr>
        <p:spPr>
          <a:xfrm>
            <a:off x="-1" y="6507811"/>
            <a:ext cx="6623824" cy="10625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5655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F48E17-E2A1-4658-BA6E-5556B71B2B79}"/>
            </a:ext>
          </a:extLst>
        </p:cNvPr>
        <p:cNvGrpSpPr/>
        <p:nvPr/>
      </p:nvGrpSpPr>
      <p:grpSpPr>
        <a:xfrm>
          <a:off x="0" y="0"/>
          <a:ext cx="0" cy="0"/>
          <a:chOff x="0" y="0"/>
          <a:chExt cx="0" cy="0"/>
        </a:xfrm>
      </p:grpSpPr>
      <p:sp>
        <p:nvSpPr>
          <p:cNvPr id="3" name="제목 2">
            <a:extLst>
              <a:ext uri="{FF2B5EF4-FFF2-40B4-BE49-F238E27FC236}">
                <a16:creationId xmlns:a16="http://schemas.microsoft.com/office/drawing/2014/main" id="{97E463E1-05F7-971F-370D-28AE46BEE671}"/>
              </a:ext>
            </a:extLst>
          </p:cNvPr>
          <p:cNvSpPr>
            <a:spLocks noGrp="1"/>
          </p:cNvSpPr>
          <p:nvPr>
            <p:ph type="title"/>
          </p:nvPr>
        </p:nvSpPr>
        <p:spPr>
          <a:xfrm>
            <a:off x="518160" y="271745"/>
            <a:ext cx="7696200" cy="1062570"/>
          </a:xfrm>
        </p:spPr>
        <p:txBody>
          <a:bodyPr/>
          <a:lstStyle/>
          <a:p>
            <a:r>
              <a:rPr lang="en-US" altLang="ko-KR" dirty="0">
                <a:solidFill>
                  <a:schemeClr val="bg1"/>
                </a:solidFill>
              </a:rPr>
              <a:t>The 6 most common downtime codes</a:t>
            </a:r>
            <a:endParaRPr lang="ko-KR" altLang="en-US" dirty="0">
              <a:solidFill>
                <a:schemeClr val="bg1"/>
              </a:solidFill>
            </a:endParaRPr>
          </a:p>
        </p:txBody>
      </p:sp>
      <p:pic>
        <p:nvPicPr>
          <p:cNvPr id="4" name="Picture 3">
            <a:extLst>
              <a:ext uri="{FF2B5EF4-FFF2-40B4-BE49-F238E27FC236}">
                <a16:creationId xmlns:a16="http://schemas.microsoft.com/office/drawing/2014/main" id="{5CEF2351-EED6-770B-B2AA-D9837D73B4D6}"/>
              </a:ext>
            </a:extLst>
          </p:cNvPr>
          <p:cNvPicPr>
            <a:picLocks noChangeAspect="1"/>
          </p:cNvPicPr>
          <p:nvPr/>
        </p:nvPicPr>
        <p:blipFill>
          <a:blip r:embed="rId2"/>
          <a:stretch>
            <a:fillRect/>
          </a:stretch>
        </p:blipFill>
        <p:spPr>
          <a:xfrm>
            <a:off x="-1813467" y="0"/>
            <a:ext cx="9296400" cy="6972300"/>
          </a:xfrm>
          <a:prstGeom prst="rect">
            <a:avLst/>
          </a:prstGeom>
        </p:spPr>
      </p:pic>
      <p:sp>
        <p:nvSpPr>
          <p:cNvPr id="2" name="TextBox 1">
            <a:extLst>
              <a:ext uri="{FF2B5EF4-FFF2-40B4-BE49-F238E27FC236}">
                <a16:creationId xmlns:a16="http://schemas.microsoft.com/office/drawing/2014/main" id="{65A06B16-66C1-ED71-5F34-1DFC5EC19986}"/>
              </a:ext>
            </a:extLst>
          </p:cNvPr>
          <p:cNvSpPr txBox="1"/>
          <p:nvPr/>
        </p:nvSpPr>
        <p:spPr>
          <a:xfrm>
            <a:off x="7649737" y="271745"/>
            <a:ext cx="4542263" cy="7294305"/>
          </a:xfrm>
          <a:prstGeom prst="rect">
            <a:avLst/>
          </a:prstGeom>
          <a:noFill/>
        </p:spPr>
        <p:txBody>
          <a:bodyPr wrap="square" rtlCol="0">
            <a:spAutoFit/>
          </a:bodyPr>
          <a:lstStyle/>
          <a:p>
            <a:r>
              <a:rPr lang="en-CA" b="1" dirty="0"/>
              <a:t>4. Zero Tolerance for Accidents: Overload &amp; Impact Management</a:t>
            </a:r>
            <a:endParaRPr lang="en-CA" dirty="0"/>
          </a:p>
          <a:p>
            <a:r>
              <a:rPr lang="en-CA" dirty="0"/>
              <a:t>Protect your drivers, your racks, and your bottom line from costly structural damage.</a:t>
            </a:r>
          </a:p>
          <a:p>
            <a:pPr lvl="0"/>
            <a:r>
              <a:rPr lang="en-CA" b="1" dirty="0"/>
              <a:t>Proactive Overload Alerts:</a:t>
            </a:r>
            <a:r>
              <a:rPr lang="en-CA" dirty="0"/>
              <a:t> Systems like the </a:t>
            </a:r>
            <a:r>
              <a:rPr lang="en-CA" b="1" dirty="0"/>
              <a:t>SC1, SC2</a:t>
            </a:r>
            <a:r>
              <a:rPr lang="en-CA" dirty="0"/>
              <a:t> and </a:t>
            </a:r>
            <a:r>
              <a:rPr lang="en-CA" b="1" dirty="0"/>
              <a:t>SC4</a:t>
            </a:r>
            <a:r>
              <a:rPr lang="en-CA" dirty="0"/>
              <a:t> trigger instant visual and audible alarms if a load exceeds safe capacity.</a:t>
            </a:r>
          </a:p>
          <a:p>
            <a:pPr lvl="0"/>
            <a:r>
              <a:rPr lang="en-CA" b="1" dirty="0"/>
              <a:t>G-Force Impact Recording:</a:t>
            </a:r>
            <a:r>
              <a:rPr lang="en-CA" dirty="0"/>
              <a:t> The </a:t>
            </a:r>
            <a:r>
              <a:rPr lang="en-CA" b="1" dirty="0"/>
              <a:t>Defender IM Series</a:t>
            </a:r>
            <a:r>
              <a:rPr lang="en-CA" dirty="0"/>
              <a:t> logs real time impact data by operator ID, building a workplace culture of driver accountability.</a:t>
            </a:r>
          </a:p>
          <a:p>
            <a:r>
              <a:rPr lang="en-CA" b="1" dirty="0"/>
              <a:t>5. The Cost of Floor-Scale Traffic</a:t>
            </a:r>
            <a:endParaRPr lang="en-CA" dirty="0"/>
          </a:p>
          <a:p>
            <a:pPr lvl="0"/>
            <a:r>
              <a:rPr lang="en-CA" b="1" dirty="0"/>
              <a:t>The Workflow Penalty:</a:t>
            </a:r>
            <a:r>
              <a:rPr lang="en-CA" dirty="0"/>
              <a:t> Operators must pick up a load, drive across the warehouse to a stationary scale, wait in line, drop the load, log the weight, pick it up again, and head to the staging area or trailer.</a:t>
            </a:r>
          </a:p>
          <a:p>
            <a:pPr lvl="0"/>
            <a:r>
              <a:rPr lang="en-CA" b="1" dirty="0"/>
              <a:t>The IVDT Fix:</a:t>
            </a:r>
            <a:r>
              <a:rPr lang="en-CA" dirty="0"/>
              <a:t> Implementing the SC or ED3 series allows operators to weigh loads instantly during the natural lifting cycle with +/-1% accuracy. The integrated "Load Ready" notifications let drivers capture data with zero operational interruptions. </a:t>
            </a:r>
          </a:p>
          <a:p>
            <a:pPr lvl="0"/>
            <a:endParaRPr lang="en-CA" dirty="0"/>
          </a:p>
          <a:p>
            <a:pPr lvl="0"/>
            <a:endParaRPr lang="en-CA" dirty="0"/>
          </a:p>
        </p:txBody>
      </p:sp>
    </p:spTree>
    <p:extLst>
      <p:ext uri="{BB962C8B-B14F-4D97-AF65-F5344CB8AC3E}">
        <p14:creationId xmlns:p14="http://schemas.microsoft.com/office/powerpoint/2010/main" val="356850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87F685-7BA0-9A54-07EC-40E3507F0098}"/>
            </a:ext>
          </a:extLst>
        </p:cNvPr>
        <p:cNvGrpSpPr/>
        <p:nvPr/>
      </p:nvGrpSpPr>
      <p:grpSpPr>
        <a:xfrm>
          <a:off x="0" y="0"/>
          <a:ext cx="0" cy="0"/>
          <a:chOff x="0" y="0"/>
          <a:chExt cx="0" cy="0"/>
        </a:xfrm>
      </p:grpSpPr>
      <p:sp>
        <p:nvSpPr>
          <p:cNvPr id="3" name="제목 2">
            <a:extLst>
              <a:ext uri="{FF2B5EF4-FFF2-40B4-BE49-F238E27FC236}">
                <a16:creationId xmlns:a16="http://schemas.microsoft.com/office/drawing/2014/main" id="{BB57A189-42EF-762B-FF96-BDA9358AC25B}"/>
              </a:ext>
            </a:extLst>
          </p:cNvPr>
          <p:cNvSpPr>
            <a:spLocks noGrp="1"/>
          </p:cNvSpPr>
          <p:nvPr>
            <p:ph type="title"/>
          </p:nvPr>
        </p:nvSpPr>
        <p:spPr>
          <a:xfrm>
            <a:off x="4934444" y="496389"/>
            <a:ext cx="6560870" cy="556949"/>
          </a:xfrm>
        </p:spPr>
        <p:txBody>
          <a:bodyPr>
            <a:normAutofit fontScale="90000"/>
          </a:bodyPr>
          <a:lstStyle/>
          <a:p>
            <a:r>
              <a:rPr lang="en-US" altLang="ko-KR" dirty="0">
                <a:solidFill>
                  <a:schemeClr val="bg1"/>
                </a:solidFill>
              </a:rPr>
              <a:t>How to calculate your company's ideal threshold time</a:t>
            </a:r>
            <a:endParaRPr lang="ko-KR" altLang="en-US" dirty="0">
              <a:solidFill>
                <a:schemeClr val="bg1"/>
              </a:solidFill>
            </a:endParaRPr>
          </a:p>
        </p:txBody>
      </p:sp>
      <p:sp>
        <p:nvSpPr>
          <p:cNvPr id="4" name="텍스트 개체 틀 3">
            <a:extLst>
              <a:ext uri="{FF2B5EF4-FFF2-40B4-BE49-F238E27FC236}">
                <a16:creationId xmlns:a16="http://schemas.microsoft.com/office/drawing/2014/main" id="{A8EA901F-F5B5-64E1-FBBE-FE7E02B5C945}"/>
              </a:ext>
            </a:extLst>
          </p:cNvPr>
          <p:cNvSpPr>
            <a:spLocks noGrp="1"/>
          </p:cNvSpPr>
          <p:nvPr>
            <p:ph type="body" sz="quarter" idx="15"/>
          </p:nvPr>
        </p:nvSpPr>
        <p:spPr>
          <a:xfrm>
            <a:off x="4934444" y="640080"/>
            <a:ext cx="7215052" cy="5995851"/>
          </a:xfrm>
        </p:spPr>
        <p:txBody>
          <a:bodyPr>
            <a:normAutofit/>
          </a:bodyPr>
          <a:lstStyle/>
          <a:p>
            <a:endParaRPr lang="en-CA" dirty="0"/>
          </a:p>
          <a:p>
            <a:endParaRPr lang="ko-Kore-KR" altLang="en-US" dirty="0"/>
          </a:p>
        </p:txBody>
      </p:sp>
      <p:pic>
        <p:nvPicPr>
          <p:cNvPr id="5" name="Picture 4">
            <a:extLst>
              <a:ext uri="{FF2B5EF4-FFF2-40B4-BE49-F238E27FC236}">
                <a16:creationId xmlns:a16="http://schemas.microsoft.com/office/drawing/2014/main" id="{A1AC80DA-821C-A5A3-D790-F8E57FEBE496}"/>
              </a:ext>
            </a:extLst>
          </p:cNvPr>
          <p:cNvPicPr>
            <a:picLocks noChangeAspect="1"/>
          </p:cNvPicPr>
          <p:nvPr/>
        </p:nvPicPr>
        <p:blipFill>
          <a:blip r:embed="rId2"/>
          <a:stretch>
            <a:fillRect/>
          </a:stretch>
        </p:blipFill>
        <p:spPr>
          <a:xfrm>
            <a:off x="-3719861" y="0"/>
            <a:ext cx="9411416" cy="7058025"/>
          </a:xfrm>
          <a:prstGeom prst="rect">
            <a:avLst/>
          </a:prstGeom>
        </p:spPr>
      </p:pic>
      <p:sp>
        <p:nvSpPr>
          <p:cNvPr id="2" name="TextBox 1">
            <a:extLst>
              <a:ext uri="{FF2B5EF4-FFF2-40B4-BE49-F238E27FC236}">
                <a16:creationId xmlns:a16="http://schemas.microsoft.com/office/drawing/2014/main" id="{7A2EF3EF-ACFF-9330-7343-FE21318D1489}"/>
              </a:ext>
            </a:extLst>
          </p:cNvPr>
          <p:cNvSpPr txBox="1"/>
          <p:nvPr/>
        </p:nvSpPr>
        <p:spPr>
          <a:xfrm>
            <a:off x="5910146" y="0"/>
            <a:ext cx="6281854" cy="6463308"/>
          </a:xfrm>
          <a:prstGeom prst="rect">
            <a:avLst/>
          </a:prstGeom>
          <a:noFill/>
        </p:spPr>
        <p:txBody>
          <a:bodyPr wrap="square" rtlCol="0">
            <a:spAutoFit/>
          </a:bodyPr>
          <a:lstStyle/>
          <a:p>
            <a:endParaRPr lang="en-CA" b="1" dirty="0"/>
          </a:p>
          <a:p>
            <a:r>
              <a:rPr lang="en-CA" b="1" dirty="0"/>
              <a:t>The Cost of Unmonitored Rack Impacts</a:t>
            </a:r>
            <a:endParaRPr lang="en-CA" dirty="0"/>
          </a:p>
          <a:p>
            <a:pPr lvl="0"/>
            <a:r>
              <a:rPr lang="en-CA" b="1" dirty="0"/>
              <a:t>The Workflow Penalty:</a:t>
            </a:r>
            <a:r>
              <a:rPr lang="en-CA" dirty="0"/>
              <a:t> Drivers hide collisions to avoid trouble, leaving structural rack damage hidden until an upright fails. Maintenance spends thousands on emergency racking repairs and reactive truck maintenance.</a:t>
            </a:r>
          </a:p>
          <a:p>
            <a:pPr lvl="0"/>
            <a:r>
              <a:rPr lang="en-CA" b="1" dirty="0"/>
              <a:t>The IVDT Fix:</a:t>
            </a:r>
            <a:r>
              <a:rPr lang="en-CA" dirty="0"/>
              <a:t> The </a:t>
            </a:r>
            <a:r>
              <a:rPr lang="en-CA" u="sng" dirty="0">
                <a:hlinkClick r:id="rId3"/>
              </a:rPr>
              <a:t>Defender IM3 Series</a:t>
            </a:r>
            <a:r>
              <a:rPr lang="en-CA" dirty="0"/>
              <a:t> uses an onboard accelerometer to detect G-force thresholds in real time. It logs the exact timestamp and operator ID, driving immediate accountability and preventing minor bumps from turning into costly aisle shut downs. </a:t>
            </a:r>
          </a:p>
          <a:p>
            <a:endParaRPr lang="en-CA" dirty="0"/>
          </a:p>
          <a:p>
            <a:r>
              <a:rPr lang="en-CA" b="1" dirty="0"/>
              <a:t>The Cost of Manual Paperwork</a:t>
            </a:r>
            <a:endParaRPr lang="en-CA" dirty="0"/>
          </a:p>
          <a:p>
            <a:pPr lvl="0"/>
            <a:r>
              <a:rPr lang="en-CA" b="1" dirty="0"/>
              <a:t>The Workflow Penalty:</a:t>
            </a:r>
            <a:r>
              <a:rPr lang="en-CA" dirty="0"/>
              <a:t> Drivers lose or pencil whip paper compliance logs. Supervisors spend hours filing sheets, yet you still risk heavy OSHA penalties if an inspector finds a missing or inaccurate pre-shift report. </a:t>
            </a:r>
          </a:p>
          <a:p>
            <a:pPr lvl="0"/>
            <a:r>
              <a:rPr lang="en-CA" b="1" dirty="0"/>
              <a:t>The IVDT Fix:</a:t>
            </a:r>
            <a:r>
              <a:rPr lang="en-CA" dirty="0"/>
              <a:t> Upgrading to the </a:t>
            </a:r>
            <a:r>
              <a:rPr lang="en-CA" u="sng" dirty="0">
                <a:hlinkClick r:id="rId4"/>
              </a:rPr>
              <a:t>SkidWeigh Plus ED3/4 Series</a:t>
            </a:r>
            <a:r>
              <a:rPr lang="en-CA" dirty="0"/>
              <a:t> digitizes the entire workflow. The system prompts the driver with a mandatory, paperless </a:t>
            </a:r>
            <a:r>
              <a:rPr lang="en-CA" b="1" dirty="0"/>
              <a:t>OSHA Safety Check</a:t>
            </a:r>
            <a:r>
              <a:rPr lang="en-CA" dirty="0"/>
              <a:t> on the digital display, and activating audio / visual alert completely until the electronic inspection is passed.</a:t>
            </a:r>
          </a:p>
          <a:p>
            <a:endParaRPr lang="en-US" dirty="0"/>
          </a:p>
        </p:txBody>
      </p:sp>
      <p:sp>
        <p:nvSpPr>
          <p:cNvPr id="6" name="Rectangle 5">
            <a:extLst>
              <a:ext uri="{FF2B5EF4-FFF2-40B4-BE49-F238E27FC236}">
                <a16:creationId xmlns:a16="http://schemas.microsoft.com/office/drawing/2014/main" id="{A47142DD-7D20-F08C-91A5-5A88B7A7BCBC}"/>
              </a:ext>
            </a:extLst>
          </p:cNvPr>
          <p:cNvSpPr/>
          <p:nvPr/>
        </p:nvSpPr>
        <p:spPr>
          <a:xfrm>
            <a:off x="5691555" y="6217155"/>
            <a:ext cx="6560870" cy="914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2432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8453DC-31F2-7A02-C7EE-CED3DB8D305F}"/>
            </a:ext>
          </a:extLst>
        </p:cNvPr>
        <p:cNvGrpSpPr/>
        <p:nvPr/>
      </p:nvGrpSpPr>
      <p:grpSpPr>
        <a:xfrm>
          <a:off x="0" y="0"/>
          <a:ext cx="0" cy="0"/>
          <a:chOff x="0" y="0"/>
          <a:chExt cx="0" cy="0"/>
        </a:xfrm>
      </p:grpSpPr>
      <p:sp>
        <p:nvSpPr>
          <p:cNvPr id="4" name="텍스트 개체 틀 3">
            <a:extLst>
              <a:ext uri="{FF2B5EF4-FFF2-40B4-BE49-F238E27FC236}">
                <a16:creationId xmlns:a16="http://schemas.microsoft.com/office/drawing/2014/main" id="{9C453E68-2262-A0D2-1581-DCE51062D785}"/>
              </a:ext>
            </a:extLst>
          </p:cNvPr>
          <p:cNvSpPr>
            <a:spLocks noGrp="1"/>
          </p:cNvSpPr>
          <p:nvPr>
            <p:ph type="body" sz="quarter" idx="15"/>
          </p:nvPr>
        </p:nvSpPr>
        <p:spPr>
          <a:xfrm>
            <a:off x="4934444" y="640080"/>
            <a:ext cx="7215052" cy="5995851"/>
          </a:xfrm>
        </p:spPr>
        <p:txBody>
          <a:bodyPr>
            <a:normAutofit/>
          </a:bodyPr>
          <a:lstStyle/>
          <a:p>
            <a:endParaRPr lang="en-CA" dirty="0"/>
          </a:p>
          <a:p>
            <a:endParaRPr lang="ko-Kore-KR" altLang="en-US" dirty="0"/>
          </a:p>
        </p:txBody>
      </p:sp>
      <p:sp>
        <p:nvSpPr>
          <p:cNvPr id="5" name="TextBox 4">
            <a:extLst>
              <a:ext uri="{FF2B5EF4-FFF2-40B4-BE49-F238E27FC236}">
                <a16:creationId xmlns:a16="http://schemas.microsoft.com/office/drawing/2014/main" id="{D3E5E56B-8703-7AC6-F4D0-F95A155F9C92}"/>
              </a:ext>
            </a:extLst>
          </p:cNvPr>
          <p:cNvSpPr txBox="1"/>
          <p:nvPr/>
        </p:nvSpPr>
        <p:spPr>
          <a:xfrm>
            <a:off x="5419493" y="0"/>
            <a:ext cx="6556917" cy="7632859"/>
          </a:xfrm>
          <a:prstGeom prst="rect">
            <a:avLst/>
          </a:prstGeom>
          <a:noFill/>
        </p:spPr>
        <p:txBody>
          <a:bodyPr wrap="square" rtlCol="0">
            <a:spAutoFit/>
          </a:bodyPr>
          <a:lstStyle/>
          <a:p>
            <a:pPr algn="ctr"/>
            <a:endParaRPr lang="en-CA" dirty="0">
              <a:latin typeface="Arial" panose="020B0604020202020204" pitchFamily="34" charset="0"/>
              <a:cs typeface="Arial" panose="020B0604020202020204" pitchFamily="34" charset="0"/>
            </a:endParaRPr>
          </a:p>
          <a:p>
            <a:pPr algn="ctr"/>
            <a:r>
              <a:rPr lang="en-CA" sz="2000" b="1" dirty="0" err="1">
                <a:latin typeface="Arial" panose="020B0604020202020204" pitchFamily="34" charset="0"/>
                <a:cs typeface="Arial" panose="020B0604020202020204" pitchFamily="34" charset="0"/>
              </a:rPr>
              <a:t>InfoHUBX</a:t>
            </a:r>
            <a:r>
              <a:rPr lang="en-CA" sz="2000" b="1" dirty="0">
                <a:latin typeface="Arial" panose="020B0604020202020204" pitchFamily="34" charset="0"/>
                <a:cs typeface="Arial" panose="020B0604020202020204" pitchFamily="34" charset="0"/>
              </a:rPr>
              <a:t> Data Collection Kits are Modular             Subscription-Free Telematics Hardware Packages </a:t>
            </a:r>
          </a:p>
          <a:p>
            <a:pPr algn="just"/>
            <a:endParaRPr lang="en-CA" dirty="0">
              <a:latin typeface="Arial" panose="020B0604020202020204" pitchFamily="34" charset="0"/>
              <a:cs typeface="Arial" panose="020B0604020202020204" pitchFamily="34" charset="0"/>
            </a:endParaRPr>
          </a:p>
          <a:p>
            <a:pPr algn="just"/>
            <a:r>
              <a:rPr lang="en-CA" dirty="0">
                <a:latin typeface="Arial" panose="020B0604020202020204" pitchFamily="34" charset="0"/>
                <a:cs typeface="Arial" panose="020B0604020202020204" pitchFamily="34" charset="0"/>
              </a:rPr>
              <a:t>Manual USB extraction relies on a human supervisor physically walking out to each forklift, inserting a flash drive, downloading log files, and walking back to a computer to stitch reports together are for small operations. In a larger material handling operations, this manual step frequently gets forgotten, meaning critical data is lost or only looked at </a:t>
            </a:r>
            <a:r>
              <a:rPr lang="en-CA" i="1" dirty="0">
                <a:latin typeface="Arial" panose="020B0604020202020204" pitchFamily="34" charset="0"/>
                <a:cs typeface="Arial" panose="020B0604020202020204" pitchFamily="34" charset="0"/>
              </a:rPr>
              <a:t>after</a:t>
            </a:r>
            <a:r>
              <a:rPr lang="en-CA" dirty="0">
                <a:latin typeface="Arial" panose="020B0604020202020204" pitchFamily="34" charset="0"/>
                <a:cs typeface="Arial" panose="020B0604020202020204" pitchFamily="34" charset="0"/>
              </a:rPr>
              <a:t> an accident or efficiency drop has already happened.</a:t>
            </a:r>
          </a:p>
          <a:p>
            <a:pPr algn="just"/>
            <a:r>
              <a:rPr lang="en-CA" dirty="0">
                <a:latin typeface="Arial" panose="020B0604020202020204" pitchFamily="34" charset="0"/>
                <a:cs typeface="Arial" panose="020B0604020202020204" pitchFamily="34" charset="0"/>
              </a:rPr>
              <a:t>For most material handling operations looking to maximize productivity, </a:t>
            </a:r>
            <a:r>
              <a:rPr lang="en-CA" b="1" dirty="0">
                <a:latin typeface="Arial" panose="020B0604020202020204" pitchFamily="34" charset="0"/>
                <a:cs typeface="Arial" panose="020B0604020202020204" pitchFamily="34" charset="0"/>
              </a:rPr>
              <a:t>automated real-time wireless data extraction</a:t>
            </a:r>
            <a:r>
              <a:rPr lang="en-CA" dirty="0">
                <a:latin typeface="Arial" panose="020B0604020202020204" pitchFamily="34" charset="0"/>
                <a:cs typeface="Arial" panose="020B0604020202020204" pitchFamily="34" charset="0"/>
              </a:rPr>
              <a:t> is vastly superior to manual USB/RF retrieval.</a:t>
            </a:r>
          </a:p>
          <a:p>
            <a:pPr algn="just"/>
            <a:r>
              <a:rPr lang="en-CA" dirty="0">
                <a:latin typeface="Arial" panose="020B0604020202020204" pitchFamily="34" charset="0"/>
                <a:cs typeface="Arial" panose="020B0604020202020204" pitchFamily="34" charset="0"/>
              </a:rPr>
              <a:t>The IVDT's advanced fleet systems solve this by automating your data pipelines based on your infrastructure layout.</a:t>
            </a:r>
          </a:p>
          <a:p>
            <a:pPr algn="just"/>
            <a:r>
              <a:rPr lang="en-CA" b="1" dirty="0">
                <a:latin typeface="Arial" panose="020B0604020202020204" pitchFamily="34" charset="0"/>
                <a:cs typeface="Arial" panose="020B0604020202020204" pitchFamily="34" charset="0"/>
              </a:rPr>
              <a:t>The IVDT </a:t>
            </a:r>
            <a:r>
              <a:rPr lang="en-CA" b="1" dirty="0" err="1">
                <a:latin typeface="Arial" panose="020B0604020202020204" pitchFamily="34" charset="0"/>
                <a:cs typeface="Arial" panose="020B0604020202020204" pitchFamily="34" charset="0"/>
              </a:rPr>
              <a:t>InfoHUBX</a:t>
            </a:r>
            <a:r>
              <a:rPr lang="en-CA" b="1" dirty="0">
                <a:latin typeface="Arial" panose="020B0604020202020204" pitchFamily="34" charset="0"/>
                <a:cs typeface="Arial" panose="020B0604020202020204" pitchFamily="34" charset="0"/>
              </a:rPr>
              <a:t> RF wireless gateway is an excellent choice for material handling fleets</a:t>
            </a:r>
            <a:r>
              <a:rPr lang="en-CA" dirty="0">
                <a:latin typeface="Arial" panose="020B0604020202020204" pitchFamily="34" charset="0"/>
                <a:cs typeface="Arial" panose="020B0604020202020204" pitchFamily="34" charset="0"/>
              </a:rPr>
              <a:t>, specifically for small-to-mid-size operations that want to avoid recurring software fees and complex cloud setups. Manufactured by Integrated Visual Data Technology (IVDT), this on-premise system uses a 900 MHz RF mesh Digi network </a:t>
            </a:r>
            <a:r>
              <a:rPr lang="en-CA" i="1" dirty="0">
                <a:latin typeface="Arial" panose="020B0604020202020204" pitchFamily="34" charset="0"/>
                <a:cs typeface="Arial" panose="020B0604020202020204" pitchFamily="34" charset="0"/>
              </a:rPr>
              <a:t>(Approved in USA, Canada and Australia</a:t>
            </a:r>
            <a:r>
              <a:rPr lang="en-CA" dirty="0">
                <a:latin typeface="Arial" panose="020B0604020202020204" pitchFamily="34" charset="0"/>
                <a:cs typeface="Arial" panose="020B0604020202020204" pitchFamily="34" charset="0"/>
              </a:rPr>
              <a:t>) to transmit real time vehicle and safety telemetry directly to a local server or laptop.</a:t>
            </a:r>
          </a:p>
          <a:p>
            <a:pPr algn="just"/>
            <a:endParaRPr lang="en-CA" dirty="0">
              <a:latin typeface="Arial" panose="020B0604020202020204" pitchFamily="34" charset="0"/>
              <a:cs typeface="Arial" panose="020B0604020202020204" pitchFamily="34" charset="0"/>
            </a:endParaRPr>
          </a:p>
          <a:p>
            <a:endParaRPr lang="en-US" dirty="0"/>
          </a:p>
        </p:txBody>
      </p:sp>
      <p:pic>
        <p:nvPicPr>
          <p:cNvPr id="18" name="Picture 17">
            <a:extLst>
              <a:ext uri="{FF2B5EF4-FFF2-40B4-BE49-F238E27FC236}">
                <a16:creationId xmlns:a16="http://schemas.microsoft.com/office/drawing/2014/main" id="{B798FD86-7ED8-B3C6-C80B-D7AFD5355629}"/>
              </a:ext>
            </a:extLst>
          </p:cNvPr>
          <p:cNvPicPr>
            <a:picLocks noChangeAspect="1"/>
          </p:cNvPicPr>
          <p:nvPr/>
        </p:nvPicPr>
        <p:blipFill>
          <a:blip r:embed="rId2"/>
          <a:stretch>
            <a:fillRect/>
          </a:stretch>
        </p:blipFill>
        <p:spPr>
          <a:xfrm>
            <a:off x="0" y="2974903"/>
            <a:ext cx="5193926" cy="3897880"/>
          </a:xfrm>
          <a:prstGeom prst="rect">
            <a:avLst/>
          </a:prstGeom>
        </p:spPr>
      </p:pic>
      <p:sp>
        <p:nvSpPr>
          <p:cNvPr id="19" name="TextBox 18">
            <a:extLst>
              <a:ext uri="{FF2B5EF4-FFF2-40B4-BE49-F238E27FC236}">
                <a16:creationId xmlns:a16="http://schemas.microsoft.com/office/drawing/2014/main" id="{C6412894-8182-DFA0-565A-83259D127308}"/>
              </a:ext>
            </a:extLst>
          </p:cNvPr>
          <p:cNvSpPr txBox="1"/>
          <p:nvPr/>
        </p:nvSpPr>
        <p:spPr>
          <a:xfrm>
            <a:off x="0" y="2014538"/>
            <a:ext cx="5193926" cy="984885"/>
          </a:xfrm>
          <a:prstGeom prst="rect">
            <a:avLst/>
          </a:prstGeom>
          <a:noFill/>
        </p:spPr>
        <p:txBody>
          <a:bodyPr wrap="square" rtlCol="0">
            <a:spAutoFit/>
          </a:bodyPr>
          <a:lstStyle/>
          <a:p>
            <a:pPr algn="ctr"/>
            <a:r>
              <a:rPr lang="en-CA" sz="2000" b="1" dirty="0" err="1">
                <a:latin typeface="Arial" panose="020B0604020202020204" pitchFamily="34" charset="0"/>
                <a:cs typeface="Arial" panose="020B0604020202020204" pitchFamily="34" charset="0"/>
              </a:rPr>
              <a:t>InfoHUBX</a:t>
            </a:r>
            <a:r>
              <a:rPr lang="en-CA" sz="2000" b="1" dirty="0">
                <a:latin typeface="Arial" panose="020B0604020202020204" pitchFamily="34" charset="0"/>
                <a:cs typeface="Arial" panose="020B0604020202020204" pitchFamily="34" charset="0"/>
              </a:rPr>
              <a:t>™ Operational Data Kits </a:t>
            </a:r>
          </a:p>
          <a:p>
            <a:pPr algn="ctr"/>
            <a:r>
              <a:rPr lang="en-CA" sz="2000" b="1" dirty="0">
                <a:latin typeface="Arial" panose="020B0604020202020204" pitchFamily="34" charset="0"/>
                <a:cs typeface="Arial" panose="020B0604020202020204" pitchFamily="34" charset="0"/>
              </a:rPr>
              <a:t>Subscription Free Forklift Telematics</a:t>
            </a:r>
            <a:endParaRPr lang="en-CA" sz="2000" dirty="0">
              <a:latin typeface="Arial" panose="020B0604020202020204" pitchFamily="34" charset="0"/>
              <a:cs typeface="Arial" panose="020B0604020202020204" pitchFamily="34" charset="0"/>
            </a:endParaRPr>
          </a:p>
          <a:p>
            <a:endParaRPr lang="en-US" dirty="0"/>
          </a:p>
        </p:txBody>
      </p:sp>
      <p:pic>
        <p:nvPicPr>
          <p:cNvPr id="22" name="Picture 21">
            <a:extLst>
              <a:ext uri="{FF2B5EF4-FFF2-40B4-BE49-F238E27FC236}">
                <a16:creationId xmlns:a16="http://schemas.microsoft.com/office/drawing/2014/main" id="{B092AB1C-76B8-6DD4-78C1-450854AC44BC}"/>
              </a:ext>
            </a:extLst>
          </p:cNvPr>
          <p:cNvPicPr>
            <a:picLocks noChangeAspect="1"/>
          </p:cNvPicPr>
          <p:nvPr/>
        </p:nvPicPr>
        <p:blipFill>
          <a:blip r:embed="rId3"/>
          <a:stretch>
            <a:fillRect/>
          </a:stretch>
        </p:blipFill>
        <p:spPr>
          <a:xfrm>
            <a:off x="-574925" y="-51296"/>
            <a:ext cx="5821332" cy="1986535"/>
          </a:xfrm>
          <a:prstGeom prst="rect">
            <a:avLst/>
          </a:prstGeom>
        </p:spPr>
      </p:pic>
    </p:spTree>
    <p:extLst>
      <p:ext uri="{BB962C8B-B14F-4D97-AF65-F5344CB8AC3E}">
        <p14:creationId xmlns:p14="http://schemas.microsoft.com/office/powerpoint/2010/main" val="1082203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6DD550-C16A-E504-B96F-7732B7573BE0}"/>
            </a:ext>
          </a:extLst>
        </p:cNvPr>
        <p:cNvGrpSpPr/>
        <p:nvPr/>
      </p:nvGrpSpPr>
      <p:grpSpPr>
        <a:xfrm>
          <a:off x="0" y="0"/>
          <a:ext cx="0" cy="0"/>
          <a:chOff x="0" y="0"/>
          <a:chExt cx="0" cy="0"/>
        </a:xfrm>
      </p:grpSpPr>
      <p:sp>
        <p:nvSpPr>
          <p:cNvPr id="3" name="제목 2">
            <a:extLst>
              <a:ext uri="{FF2B5EF4-FFF2-40B4-BE49-F238E27FC236}">
                <a16:creationId xmlns:a16="http://schemas.microsoft.com/office/drawing/2014/main" id="{8AA11A87-7F91-6A7C-F81D-38CCE5B94240}"/>
              </a:ext>
            </a:extLst>
          </p:cNvPr>
          <p:cNvSpPr>
            <a:spLocks noGrp="1"/>
          </p:cNvSpPr>
          <p:nvPr>
            <p:ph type="title"/>
          </p:nvPr>
        </p:nvSpPr>
        <p:spPr>
          <a:xfrm>
            <a:off x="4934444" y="496389"/>
            <a:ext cx="6560870" cy="556949"/>
          </a:xfrm>
        </p:spPr>
        <p:txBody>
          <a:bodyPr>
            <a:normAutofit fontScale="90000"/>
          </a:bodyPr>
          <a:lstStyle/>
          <a:p>
            <a:r>
              <a:rPr lang="en-US" altLang="ko-KR" dirty="0">
                <a:solidFill>
                  <a:schemeClr val="bg1"/>
                </a:solidFill>
              </a:rPr>
              <a:t>How to calculate your company's ideal threshold time</a:t>
            </a:r>
            <a:endParaRPr lang="ko-KR" altLang="en-US" dirty="0">
              <a:solidFill>
                <a:schemeClr val="bg1"/>
              </a:solidFill>
            </a:endParaRPr>
          </a:p>
        </p:txBody>
      </p:sp>
      <p:sp>
        <p:nvSpPr>
          <p:cNvPr id="4" name="텍스트 개체 틀 3">
            <a:extLst>
              <a:ext uri="{FF2B5EF4-FFF2-40B4-BE49-F238E27FC236}">
                <a16:creationId xmlns:a16="http://schemas.microsoft.com/office/drawing/2014/main" id="{612A7468-26DE-B97E-4C74-B92E8A5DBDF6}"/>
              </a:ext>
            </a:extLst>
          </p:cNvPr>
          <p:cNvSpPr>
            <a:spLocks noGrp="1"/>
          </p:cNvSpPr>
          <p:nvPr>
            <p:ph type="body" sz="quarter" idx="15"/>
          </p:nvPr>
        </p:nvSpPr>
        <p:spPr>
          <a:xfrm>
            <a:off x="4934444" y="640080"/>
            <a:ext cx="7215052" cy="5995851"/>
          </a:xfrm>
        </p:spPr>
        <p:txBody>
          <a:bodyPr>
            <a:normAutofit/>
          </a:bodyPr>
          <a:lstStyle/>
          <a:p>
            <a:endParaRPr lang="en-CA" dirty="0"/>
          </a:p>
          <a:p>
            <a:endParaRPr lang="ko-Kore-KR" altLang="en-US" dirty="0"/>
          </a:p>
        </p:txBody>
      </p:sp>
      <p:sp>
        <p:nvSpPr>
          <p:cNvPr id="2" name="TextBox 1">
            <a:extLst>
              <a:ext uri="{FF2B5EF4-FFF2-40B4-BE49-F238E27FC236}">
                <a16:creationId xmlns:a16="http://schemas.microsoft.com/office/drawing/2014/main" id="{358A1DC9-03E9-7F3F-751A-344C837F2868}"/>
              </a:ext>
            </a:extLst>
          </p:cNvPr>
          <p:cNvSpPr txBox="1"/>
          <p:nvPr/>
        </p:nvSpPr>
        <p:spPr>
          <a:xfrm>
            <a:off x="242888" y="285750"/>
            <a:ext cx="7215052" cy="4801314"/>
          </a:xfrm>
          <a:prstGeom prst="rect">
            <a:avLst/>
          </a:prstGeom>
          <a:noFill/>
        </p:spPr>
        <p:txBody>
          <a:bodyPr wrap="square" rtlCol="0">
            <a:spAutoFit/>
          </a:bodyPr>
          <a:lstStyle/>
          <a:p>
            <a:r>
              <a:rPr lang="en-CA" sz="1600" b="1" dirty="0" err="1">
                <a:latin typeface="Arial" panose="020B0604020202020204" pitchFamily="34" charset="0"/>
                <a:cs typeface="Arial" panose="020B0604020202020204" pitchFamily="34" charset="0"/>
              </a:rPr>
              <a:t>InfoHUBX</a:t>
            </a:r>
            <a:r>
              <a:rPr lang="en-CA" sz="1600" b="1" dirty="0">
                <a:latin typeface="Arial" panose="020B0604020202020204" pitchFamily="34" charset="0"/>
                <a:cs typeface="Arial" panose="020B0604020202020204" pitchFamily="34" charset="0"/>
              </a:rPr>
              <a:t> Advantage</a:t>
            </a:r>
          </a:p>
          <a:p>
            <a:r>
              <a:rPr lang="en-CA" sz="1600" b="1" dirty="0">
                <a:latin typeface="Arial" panose="020B0604020202020204" pitchFamily="34" charset="0"/>
                <a:cs typeface="Arial" panose="020B0604020202020204" pitchFamily="34" charset="0"/>
              </a:rPr>
              <a:t>• Data Sovereignty: </a:t>
            </a:r>
            <a:r>
              <a:rPr lang="en-CA" sz="1600" dirty="0">
                <a:latin typeface="Arial" panose="020B0604020202020204" pitchFamily="34" charset="0"/>
                <a:cs typeface="Arial" panose="020B0604020202020204" pitchFamily="34" charset="0"/>
              </a:rPr>
              <a:t>Because telemetry stays within your four walls,</a:t>
            </a:r>
          </a:p>
          <a:p>
            <a:r>
              <a:rPr lang="en-CA" sz="1600" dirty="0">
                <a:latin typeface="Arial" panose="020B0604020202020204" pitchFamily="34" charset="0"/>
                <a:cs typeface="Arial" panose="020B0604020202020204" pitchFamily="34" charset="0"/>
              </a:rPr>
              <a:t>sensitive operational data like operator IDs, productivity metrics, load</a:t>
            </a:r>
          </a:p>
          <a:p>
            <a:r>
              <a:rPr lang="en-CA" sz="1600" dirty="0">
                <a:latin typeface="Arial" panose="020B0604020202020204" pitchFamily="34" charset="0"/>
                <a:cs typeface="Arial" panose="020B0604020202020204" pitchFamily="34" charset="0"/>
              </a:rPr>
              <a:t>weights, impacts, OSHA compliance and facility blind spots never</a:t>
            </a:r>
          </a:p>
          <a:p>
            <a:r>
              <a:rPr lang="en-CA" sz="1600" dirty="0">
                <a:latin typeface="Arial" panose="020B0604020202020204" pitchFamily="34" charset="0"/>
                <a:cs typeface="Arial" panose="020B0604020202020204" pitchFamily="34" charset="0"/>
              </a:rPr>
              <a:t>leaves the local network.</a:t>
            </a:r>
          </a:p>
          <a:p>
            <a:r>
              <a:rPr lang="en-CA" sz="1600" b="1" dirty="0">
                <a:latin typeface="Arial" panose="020B0604020202020204" pitchFamily="34" charset="0"/>
                <a:cs typeface="Arial" panose="020B0604020202020204" pitchFamily="34" charset="0"/>
              </a:rPr>
              <a:t>• Infrastructure Independence: </a:t>
            </a:r>
            <a:r>
              <a:rPr lang="en-CA" sz="1600" dirty="0">
                <a:latin typeface="Arial" panose="020B0604020202020204" pitchFamily="34" charset="0"/>
                <a:cs typeface="Arial" panose="020B0604020202020204" pitchFamily="34" charset="0"/>
              </a:rPr>
              <a:t>The 900 MHz </a:t>
            </a:r>
            <a:r>
              <a:rPr lang="en-CA" sz="1600" dirty="0" err="1">
                <a:latin typeface="Arial" panose="020B0604020202020204" pitchFamily="34" charset="0"/>
                <a:cs typeface="Arial" panose="020B0604020202020204" pitchFamily="34" charset="0"/>
              </a:rPr>
              <a:t>DigiMesh</a:t>
            </a:r>
            <a:r>
              <a:rPr lang="en-CA" sz="1600" dirty="0">
                <a:latin typeface="Arial" panose="020B0604020202020204" pitchFamily="34" charset="0"/>
                <a:cs typeface="Arial" panose="020B0604020202020204" pitchFamily="34" charset="0"/>
              </a:rPr>
              <a:t> RF network</a:t>
            </a:r>
          </a:p>
          <a:p>
            <a:r>
              <a:rPr lang="en-CA" sz="1600" i="1" dirty="0">
                <a:latin typeface="Arial" panose="020B0604020202020204" pitchFamily="34" charset="0"/>
                <a:cs typeface="Arial" panose="020B0604020202020204" pitchFamily="34" charset="0"/>
              </a:rPr>
              <a:t>(Approved in USA, Canada and Australia) </a:t>
            </a:r>
            <a:r>
              <a:rPr lang="en-CA" sz="1600" dirty="0">
                <a:latin typeface="Arial" panose="020B0604020202020204" pitchFamily="34" charset="0"/>
                <a:cs typeface="Arial" panose="020B0604020202020204" pitchFamily="34" charset="0"/>
              </a:rPr>
              <a:t>operates on its own dedicated</a:t>
            </a:r>
          </a:p>
          <a:p>
            <a:r>
              <a:rPr lang="en-CA" sz="1600" dirty="0">
                <a:latin typeface="Arial" panose="020B0604020202020204" pitchFamily="34" charset="0"/>
                <a:cs typeface="Arial" panose="020B0604020202020204" pitchFamily="34" charset="0"/>
              </a:rPr>
              <a:t>industrial band. It does not compete for bandwidth with your existing</a:t>
            </a:r>
          </a:p>
          <a:p>
            <a:r>
              <a:rPr lang="en-CA" sz="1600" dirty="0">
                <a:latin typeface="Arial" panose="020B0604020202020204" pitchFamily="34" charset="0"/>
                <a:cs typeface="Arial" panose="020B0604020202020204" pitchFamily="34" charset="0"/>
              </a:rPr>
              <a:t>corporate Wi-Fi or warehouse inventory scanners.</a:t>
            </a:r>
          </a:p>
          <a:p>
            <a:r>
              <a:rPr lang="en-CA" sz="1600" b="1" dirty="0">
                <a:latin typeface="Arial" panose="020B0604020202020204" pitchFamily="34" charset="0"/>
                <a:cs typeface="Arial" panose="020B0604020202020204" pitchFamily="34" charset="0"/>
              </a:rPr>
              <a:t>• Hardened Reliability: </a:t>
            </a:r>
            <a:r>
              <a:rPr lang="en-CA" sz="1600" dirty="0">
                <a:latin typeface="Arial" panose="020B0604020202020204" pitchFamily="34" charset="0"/>
                <a:cs typeface="Arial" panose="020B0604020202020204" pitchFamily="34" charset="0"/>
              </a:rPr>
              <a:t>The onboard instrumentation logs events</a:t>
            </a:r>
          </a:p>
          <a:p>
            <a:r>
              <a:rPr lang="en-CA" sz="1600" dirty="0">
                <a:latin typeface="Arial" panose="020B0604020202020204" pitchFamily="34" charset="0"/>
                <a:cs typeface="Arial" panose="020B0604020202020204" pitchFamily="34" charset="0"/>
              </a:rPr>
              <a:t>locally on the forklift. If a truck drives out of RF range (such as into a</a:t>
            </a:r>
          </a:p>
          <a:p>
            <a:r>
              <a:rPr lang="en-CA" sz="1600" dirty="0">
                <a:latin typeface="Arial" panose="020B0604020202020204" pitchFamily="34" charset="0"/>
                <a:cs typeface="Arial" panose="020B0604020202020204" pitchFamily="34" charset="0"/>
              </a:rPr>
              <a:t>deep cold-storage unit or a shielded shipping container), it securely</a:t>
            </a:r>
          </a:p>
          <a:p>
            <a:r>
              <a:rPr lang="en-CA" sz="1600" dirty="0">
                <a:latin typeface="Arial" panose="020B0604020202020204" pitchFamily="34" charset="0"/>
                <a:cs typeface="Arial" panose="020B0604020202020204" pitchFamily="34" charset="0"/>
              </a:rPr>
              <a:t>stores the data and automatically dumps it the moment it                          reestablishes a handshake with the </a:t>
            </a:r>
            <a:r>
              <a:rPr lang="en-CA" sz="1600" dirty="0" err="1">
                <a:latin typeface="Arial" panose="020B0604020202020204" pitchFamily="34" charset="0"/>
                <a:cs typeface="Arial" panose="020B0604020202020204" pitchFamily="34" charset="0"/>
              </a:rPr>
              <a:t>InfoHUBX</a:t>
            </a:r>
            <a:r>
              <a:rPr lang="en-CA" sz="1600" dirty="0">
                <a:latin typeface="Arial" panose="020B0604020202020204" pitchFamily="34" charset="0"/>
                <a:cs typeface="Arial" panose="020B0604020202020204" pitchFamily="34" charset="0"/>
              </a:rPr>
              <a:t> gateway.</a:t>
            </a:r>
          </a:p>
          <a:p>
            <a:r>
              <a:rPr lang="en-CA" sz="1600" b="1" dirty="0">
                <a:latin typeface="Arial" panose="020B0604020202020204" pitchFamily="34" charset="0"/>
                <a:cs typeface="Arial" panose="020B0604020202020204" pitchFamily="34" charset="0"/>
              </a:rPr>
              <a:t>• Instant Local Alerts: </a:t>
            </a:r>
            <a:r>
              <a:rPr lang="en-CA" sz="1600" dirty="0">
                <a:latin typeface="Arial" panose="020B0604020202020204" pitchFamily="34" charset="0"/>
                <a:cs typeface="Arial" panose="020B0604020202020204" pitchFamily="34" charset="0"/>
              </a:rPr>
              <a:t>Impact and overload alerts do not travel to an</a:t>
            </a:r>
          </a:p>
          <a:p>
            <a:r>
              <a:rPr lang="en-CA" sz="1600" dirty="0">
                <a:latin typeface="Arial" panose="020B0604020202020204" pitchFamily="34" charset="0"/>
                <a:cs typeface="Arial" panose="020B0604020202020204" pitchFamily="34" charset="0"/>
              </a:rPr>
              <a:t>external cloud server and back. Instead, the </a:t>
            </a:r>
            <a:r>
              <a:rPr lang="en-CA" sz="1600" dirty="0" err="1">
                <a:latin typeface="Arial" panose="020B0604020202020204" pitchFamily="34" charset="0"/>
                <a:cs typeface="Arial" panose="020B0604020202020204" pitchFamily="34" charset="0"/>
              </a:rPr>
              <a:t>InfoHUBX</a:t>
            </a:r>
            <a:r>
              <a:rPr lang="en-CA" sz="1600" dirty="0">
                <a:latin typeface="Arial" panose="020B0604020202020204" pitchFamily="34" charset="0"/>
                <a:cs typeface="Arial" panose="020B0604020202020204" pitchFamily="34" charset="0"/>
              </a:rPr>
              <a:t> gateway</a:t>
            </a:r>
          </a:p>
          <a:p>
            <a:r>
              <a:rPr lang="en-CA" sz="1600" dirty="0">
                <a:latin typeface="Arial" panose="020B0604020202020204" pitchFamily="34" charset="0"/>
                <a:cs typeface="Arial" panose="020B0604020202020204" pitchFamily="34" charset="0"/>
              </a:rPr>
              <a:t>triggers instant notifications over your Local Area Network (LAN) to</a:t>
            </a:r>
          </a:p>
          <a:p>
            <a:r>
              <a:rPr lang="en-CA" sz="1600" dirty="0">
                <a:latin typeface="Arial" panose="020B0604020202020204" pitchFamily="34" charset="0"/>
                <a:cs typeface="Arial" panose="020B0604020202020204" pitchFamily="34" charset="0"/>
              </a:rPr>
              <a:t>alert floor supervisors immediately.</a:t>
            </a:r>
          </a:p>
          <a:p>
            <a:endParaRPr lang="en-US" dirty="0"/>
          </a:p>
        </p:txBody>
      </p:sp>
      <p:pic>
        <p:nvPicPr>
          <p:cNvPr id="8" name="Picture 7">
            <a:extLst>
              <a:ext uri="{FF2B5EF4-FFF2-40B4-BE49-F238E27FC236}">
                <a16:creationId xmlns:a16="http://schemas.microsoft.com/office/drawing/2014/main" id="{2E4E5BBD-EB88-A81E-5CA0-6F1347F5959A}"/>
              </a:ext>
            </a:extLst>
          </p:cNvPr>
          <p:cNvPicPr>
            <a:picLocks noChangeAspect="1"/>
          </p:cNvPicPr>
          <p:nvPr/>
        </p:nvPicPr>
        <p:blipFill>
          <a:blip r:embed="rId2"/>
          <a:stretch>
            <a:fillRect/>
          </a:stretch>
        </p:blipFill>
        <p:spPr>
          <a:xfrm>
            <a:off x="384308" y="4877095"/>
            <a:ext cx="7073632" cy="1980905"/>
          </a:xfrm>
          <a:prstGeom prst="rect">
            <a:avLst/>
          </a:prstGeom>
        </p:spPr>
      </p:pic>
      <p:sp>
        <p:nvSpPr>
          <p:cNvPr id="9" name="TextBox 8">
            <a:extLst>
              <a:ext uri="{FF2B5EF4-FFF2-40B4-BE49-F238E27FC236}">
                <a16:creationId xmlns:a16="http://schemas.microsoft.com/office/drawing/2014/main" id="{4E875F09-F242-6841-5650-ECB1014331B4}"/>
              </a:ext>
            </a:extLst>
          </p:cNvPr>
          <p:cNvSpPr txBox="1"/>
          <p:nvPr/>
        </p:nvSpPr>
        <p:spPr>
          <a:xfrm>
            <a:off x="8130237" y="6217920"/>
            <a:ext cx="5215744" cy="461665"/>
          </a:xfrm>
          <a:prstGeom prst="rect">
            <a:avLst/>
          </a:prstGeom>
          <a:noFill/>
        </p:spPr>
        <p:txBody>
          <a:bodyPr wrap="square" rtlCol="0">
            <a:spAutoFit/>
          </a:bodyPr>
          <a:lstStyle/>
          <a:p>
            <a:r>
              <a:rPr lang="en-US" sz="2400" dirty="0" err="1">
                <a:latin typeface="Arial" panose="020B0604020202020204" pitchFamily="34" charset="0"/>
                <a:cs typeface="Arial" panose="020B0604020202020204" pitchFamily="34" charset="0"/>
              </a:rPr>
              <a:t>www.skidweigh.com</a:t>
            </a:r>
            <a:endParaRPr lang="en-US" sz="24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23FB9BAF-3732-C637-434F-BEFD8915EF1D}"/>
              </a:ext>
            </a:extLst>
          </p:cNvPr>
          <p:cNvPicPr>
            <a:picLocks noChangeAspect="1"/>
          </p:cNvPicPr>
          <p:nvPr/>
        </p:nvPicPr>
        <p:blipFill>
          <a:blip r:embed="rId3"/>
          <a:stretch>
            <a:fillRect/>
          </a:stretch>
        </p:blipFill>
        <p:spPr>
          <a:xfrm>
            <a:off x="7471317" y="-1177130"/>
            <a:ext cx="6043961" cy="7307926"/>
          </a:xfrm>
          <a:prstGeom prst="rect">
            <a:avLst/>
          </a:prstGeom>
        </p:spPr>
      </p:pic>
    </p:spTree>
    <p:extLst>
      <p:ext uri="{BB962C8B-B14F-4D97-AF65-F5344CB8AC3E}">
        <p14:creationId xmlns:p14="http://schemas.microsoft.com/office/powerpoint/2010/main" val="3460124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A3C387-5E70-4E16-1DE7-D5F18E438808}"/>
            </a:ext>
          </a:extLst>
        </p:cNvPr>
        <p:cNvGrpSpPr/>
        <p:nvPr/>
      </p:nvGrpSpPr>
      <p:grpSpPr>
        <a:xfrm>
          <a:off x="0" y="0"/>
          <a:ext cx="0" cy="0"/>
          <a:chOff x="0" y="0"/>
          <a:chExt cx="0" cy="0"/>
        </a:xfrm>
      </p:grpSpPr>
      <p:sp>
        <p:nvSpPr>
          <p:cNvPr id="3" name="제목 2">
            <a:extLst>
              <a:ext uri="{FF2B5EF4-FFF2-40B4-BE49-F238E27FC236}">
                <a16:creationId xmlns:a16="http://schemas.microsoft.com/office/drawing/2014/main" id="{62FAB07B-2DF7-5FFA-07A6-EA6C8A940EE9}"/>
              </a:ext>
            </a:extLst>
          </p:cNvPr>
          <p:cNvSpPr>
            <a:spLocks noGrp="1"/>
          </p:cNvSpPr>
          <p:nvPr>
            <p:ph type="title"/>
          </p:nvPr>
        </p:nvSpPr>
        <p:spPr>
          <a:xfrm>
            <a:off x="4934444" y="496389"/>
            <a:ext cx="6560870" cy="556949"/>
          </a:xfrm>
        </p:spPr>
        <p:txBody>
          <a:bodyPr>
            <a:normAutofit fontScale="90000"/>
          </a:bodyPr>
          <a:lstStyle/>
          <a:p>
            <a:r>
              <a:rPr lang="en-US" altLang="ko-KR" dirty="0">
                <a:solidFill>
                  <a:schemeClr val="bg1"/>
                </a:solidFill>
              </a:rPr>
              <a:t>How to calculate your company's ideal threshold time</a:t>
            </a:r>
            <a:endParaRPr lang="ko-KR" altLang="en-US" dirty="0">
              <a:solidFill>
                <a:schemeClr val="bg1"/>
              </a:solidFill>
            </a:endParaRPr>
          </a:p>
        </p:txBody>
      </p:sp>
      <p:sp>
        <p:nvSpPr>
          <p:cNvPr id="4" name="텍스트 개체 틀 3">
            <a:extLst>
              <a:ext uri="{FF2B5EF4-FFF2-40B4-BE49-F238E27FC236}">
                <a16:creationId xmlns:a16="http://schemas.microsoft.com/office/drawing/2014/main" id="{97AE984B-0F9A-42D1-15DE-BD38B4C30B18}"/>
              </a:ext>
            </a:extLst>
          </p:cNvPr>
          <p:cNvSpPr>
            <a:spLocks noGrp="1"/>
          </p:cNvSpPr>
          <p:nvPr>
            <p:ph type="body" sz="quarter" idx="15"/>
          </p:nvPr>
        </p:nvSpPr>
        <p:spPr>
          <a:xfrm>
            <a:off x="4934444" y="640080"/>
            <a:ext cx="7215052" cy="5995851"/>
          </a:xfrm>
        </p:spPr>
        <p:txBody>
          <a:bodyPr>
            <a:normAutofit/>
          </a:bodyPr>
          <a:lstStyle/>
          <a:p>
            <a:endParaRPr lang="en-CA" dirty="0"/>
          </a:p>
          <a:p>
            <a:endParaRPr lang="ko-Kore-KR" altLang="en-US" dirty="0"/>
          </a:p>
        </p:txBody>
      </p:sp>
      <p:pic>
        <p:nvPicPr>
          <p:cNvPr id="6" name="Picture 5">
            <a:extLst>
              <a:ext uri="{FF2B5EF4-FFF2-40B4-BE49-F238E27FC236}">
                <a16:creationId xmlns:a16="http://schemas.microsoft.com/office/drawing/2014/main" id="{969F43E8-23CE-3C40-91E2-7A3864436A10}"/>
              </a:ext>
            </a:extLst>
          </p:cNvPr>
          <p:cNvPicPr>
            <a:picLocks noChangeAspect="1"/>
          </p:cNvPicPr>
          <p:nvPr/>
        </p:nvPicPr>
        <p:blipFill>
          <a:blip r:embed="rId2"/>
          <a:stretch>
            <a:fillRect/>
          </a:stretch>
        </p:blipFill>
        <p:spPr>
          <a:xfrm>
            <a:off x="-96644" y="-2213598"/>
            <a:ext cx="13106400" cy="9829800"/>
          </a:xfrm>
          <a:prstGeom prst="rect">
            <a:avLst/>
          </a:prstGeom>
        </p:spPr>
      </p:pic>
      <p:sp>
        <p:nvSpPr>
          <p:cNvPr id="8" name="TextBox 7">
            <a:extLst>
              <a:ext uri="{FF2B5EF4-FFF2-40B4-BE49-F238E27FC236}">
                <a16:creationId xmlns:a16="http://schemas.microsoft.com/office/drawing/2014/main" id="{28CE88BE-7E8B-38AE-EF0E-0022A3C6EB2D}"/>
              </a:ext>
            </a:extLst>
          </p:cNvPr>
          <p:cNvSpPr txBox="1"/>
          <p:nvPr/>
        </p:nvSpPr>
        <p:spPr>
          <a:xfrm>
            <a:off x="9077093" y="-713678"/>
            <a:ext cx="3323063" cy="2708434"/>
          </a:xfrm>
          <a:prstGeom prst="rect">
            <a:avLst/>
          </a:prstGeom>
          <a:noFill/>
        </p:spPr>
        <p:txBody>
          <a:bodyPr wrap="square" rtlCol="0">
            <a:spAutoFit/>
          </a:bodyPr>
          <a:lstStyle/>
          <a:p>
            <a:endParaRPr lang="en-CA" sz="3600" b="1" dirty="0">
              <a:solidFill>
                <a:schemeClr val="bg1"/>
              </a:solidFill>
              <a:latin typeface="Arial" panose="020B0604020202020204" pitchFamily="34" charset="0"/>
              <a:cs typeface="Arial" panose="020B0604020202020204" pitchFamily="34" charset="0"/>
            </a:endParaRPr>
          </a:p>
          <a:p>
            <a:endParaRPr lang="en-CA" sz="3600" b="1" dirty="0">
              <a:solidFill>
                <a:schemeClr val="bg1"/>
              </a:solidFill>
              <a:latin typeface="Arial" panose="020B0604020202020204" pitchFamily="34" charset="0"/>
              <a:cs typeface="Arial" panose="020B0604020202020204" pitchFamily="34" charset="0"/>
            </a:endParaRPr>
          </a:p>
          <a:p>
            <a:r>
              <a:rPr lang="en-CA" sz="2000" b="1" dirty="0">
                <a:solidFill>
                  <a:schemeClr val="bg1"/>
                </a:solidFill>
                <a:latin typeface="Arial" panose="020B0604020202020204" pitchFamily="34" charset="0"/>
                <a:cs typeface="Arial" panose="020B0604020202020204" pitchFamily="34" charset="0"/>
              </a:rPr>
              <a:t>Driving Fleet Efficiency </a:t>
            </a:r>
          </a:p>
          <a:p>
            <a:r>
              <a:rPr lang="en-CA" sz="2000" b="1" dirty="0">
                <a:solidFill>
                  <a:schemeClr val="bg1"/>
                </a:solidFill>
                <a:latin typeface="Arial" panose="020B0604020202020204" pitchFamily="34" charset="0"/>
                <a:cs typeface="Arial" panose="020B0604020202020204" pitchFamily="34" charset="0"/>
              </a:rPr>
              <a:t>Through Advanced Forklift Instrumentation  Technology</a:t>
            </a:r>
            <a:endParaRPr lang="en-CA" sz="2000" dirty="0">
              <a:solidFill>
                <a:schemeClr val="bg1"/>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955416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812665-95EB-C822-EF90-98606BBC30E5}"/>
            </a:ext>
          </a:extLst>
        </p:cNvPr>
        <p:cNvGrpSpPr/>
        <p:nvPr/>
      </p:nvGrpSpPr>
      <p:grpSpPr>
        <a:xfrm>
          <a:off x="0" y="0"/>
          <a:ext cx="0" cy="0"/>
          <a:chOff x="0" y="0"/>
          <a:chExt cx="0" cy="0"/>
        </a:xfrm>
      </p:grpSpPr>
      <p:sp>
        <p:nvSpPr>
          <p:cNvPr id="3" name="제목 2">
            <a:extLst>
              <a:ext uri="{FF2B5EF4-FFF2-40B4-BE49-F238E27FC236}">
                <a16:creationId xmlns:a16="http://schemas.microsoft.com/office/drawing/2014/main" id="{07574BEA-70A2-0798-C8DD-2947C3A18E39}"/>
              </a:ext>
            </a:extLst>
          </p:cNvPr>
          <p:cNvSpPr>
            <a:spLocks noGrp="1"/>
          </p:cNvSpPr>
          <p:nvPr>
            <p:ph type="title"/>
          </p:nvPr>
        </p:nvSpPr>
        <p:spPr>
          <a:xfrm>
            <a:off x="4934444" y="496389"/>
            <a:ext cx="6560870" cy="556949"/>
          </a:xfrm>
        </p:spPr>
        <p:txBody>
          <a:bodyPr>
            <a:normAutofit fontScale="90000"/>
          </a:bodyPr>
          <a:lstStyle/>
          <a:p>
            <a:r>
              <a:rPr lang="en-US" altLang="ko-KR" dirty="0">
                <a:solidFill>
                  <a:schemeClr val="bg1"/>
                </a:solidFill>
              </a:rPr>
              <a:t>How to calculate your company's ideal threshold time</a:t>
            </a:r>
            <a:endParaRPr lang="ko-KR" altLang="en-US" dirty="0">
              <a:solidFill>
                <a:schemeClr val="bg1"/>
              </a:solidFill>
            </a:endParaRPr>
          </a:p>
        </p:txBody>
      </p:sp>
      <p:sp>
        <p:nvSpPr>
          <p:cNvPr id="4" name="텍스트 개체 틀 3">
            <a:extLst>
              <a:ext uri="{FF2B5EF4-FFF2-40B4-BE49-F238E27FC236}">
                <a16:creationId xmlns:a16="http://schemas.microsoft.com/office/drawing/2014/main" id="{7CE4F5E9-A334-00D3-0806-C8D5C62264C4}"/>
              </a:ext>
            </a:extLst>
          </p:cNvPr>
          <p:cNvSpPr>
            <a:spLocks noGrp="1"/>
          </p:cNvSpPr>
          <p:nvPr>
            <p:ph type="body" sz="quarter" idx="15"/>
          </p:nvPr>
        </p:nvSpPr>
        <p:spPr>
          <a:xfrm>
            <a:off x="4934444" y="640080"/>
            <a:ext cx="7215052" cy="5995851"/>
          </a:xfrm>
        </p:spPr>
        <p:txBody>
          <a:bodyPr>
            <a:normAutofit/>
          </a:bodyPr>
          <a:lstStyle/>
          <a:p>
            <a:endParaRPr lang="en-CA" dirty="0"/>
          </a:p>
          <a:p>
            <a:endParaRPr lang="ko-Kore-KR" altLang="en-US" dirty="0"/>
          </a:p>
        </p:txBody>
      </p:sp>
      <p:pic>
        <p:nvPicPr>
          <p:cNvPr id="9" name="Picture 8">
            <a:extLst>
              <a:ext uri="{FF2B5EF4-FFF2-40B4-BE49-F238E27FC236}">
                <a16:creationId xmlns:a16="http://schemas.microsoft.com/office/drawing/2014/main" id="{464C5176-48EB-A257-70EB-FE56FDBEAAD8}"/>
              </a:ext>
            </a:extLst>
          </p:cNvPr>
          <p:cNvPicPr>
            <a:picLocks noChangeAspect="1"/>
          </p:cNvPicPr>
          <p:nvPr/>
        </p:nvPicPr>
        <p:blipFill>
          <a:blip r:embed="rId2"/>
          <a:stretch>
            <a:fillRect/>
          </a:stretch>
        </p:blipFill>
        <p:spPr>
          <a:xfrm>
            <a:off x="42504" y="-1289541"/>
            <a:ext cx="12259033" cy="8897809"/>
          </a:xfrm>
          <a:prstGeom prst="rect">
            <a:avLst/>
          </a:prstGeom>
        </p:spPr>
      </p:pic>
      <p:sp>
        <p:nvSpPr>
          <p:cNvPr id="10" name="TextBox 9">
            <a:extLst>
              <a:ext uri="{FF2B5EF4-FFF2-40B4-BE49-F238E27FC236}">
                <a16:creationId xmlns:a16="http://schemas.microsoft.com/office/drawing/2014/main" id="{46E1D383-7F0B-F80D-BEBA-2CDA248A02A5}"/>
              </a:ext>
            </a:extLst>
          </p:cNvPr>
          <p:cNvSpPr txBox="1"/>
          <p:nvPr/>
        </p:nvSpPr>
        <p:spPr>
          <a:xfrm rot="20082723">
            <a:off x="42505" y="3173870"/>
            <a:ext cx="12714490" cy="1200329"/>
          </a:xfrm>
          <a:prstGeom prst="rect">
            <a:avLst/>
          </a:prstGeom>
          <a:noFill/>
        </p:spPr>
        <p:txBody>
          <a:bodyPr wrap="square" rtlCol="0">
            <a:spAutoFit/>
          </a:bodyPr>
          <a:lstStyle/>
          <a:p>
            <a:pPr algn="ctr"/>
            <a:r>
              <a:rPr lang="en-CA" sz="6000" b="1" dirty="0">
                <a:solidFill>
                  <a:schemeClr val="bg1"/>
                </a:solidFill>
                <a:latin typeface="Arial" panose="020B0604020202020204" pitchFamily="34" charset="0"/>
                <a:cs typeface="Arial" panose="020B0604020202020204" pitchFamily="34" charset="0"/>
              </a:rPr>
              <a:t> </a:t>
            </a:r>
            <a:r>
              <a:rPr lang="en-CA" sz="7200" b="1" dirty="0" err="1">
                <a:solidFill>
                  <a:schemeClr val="bg1"/>
                </a:solidFill>
                <a:latin typeface="Arial" panose="020B0604020202020204" pitchFamily="34" charset="0"/>
                <a:cs typeface="Arial" panose="020B0604020202020204" pitchFamily="34" charset="0"/>
              </a:rPr>
              <a:t>InfoHUBX</a:t>
            </a:r>
            <a:r>
              <a:rPr lang="en-CA" sz="7200" b="1" dirty="0">
                <a:solidFill>
                  <a:schemeClr val="bg1"/>
                </a:solidFill>
                <a:latin typeface="Arial" panose="020B0604020202020204" pitchFamily="34" charset="0"/>
                <a:cs typeface="Arial" panose="020B0604020202020204" pitchFamily="34" charset="0"/>
              </a:rPr>
              <a:t> Gateway Kits</a:t>
            </a:r>
            <a:endParaRPr lang="en-US" sz="7200" b="1" dirty="0">
              <a:solidFill>
                <a:schemeClr val="bg1"/>
              </a:solidFill>
              <a:latin typeface="Arial" panose="020B0604020202020204" pitchFamily="34" charset="0"/>
              <a:cs typeface="Arial" panose="020B0604020202020204" pitchFamily="34" charset="0"/>
            </a:endParaRPr>
          </a:p>
        </p:txBody>
      </p:sp>
      <p:sp>
        <p:nvSpPr>
          <p:cNvPr id="11" name="Down Arrow 10">
            <a:extLst>
              <a:ext uri="{FF2B5EF4-FFF2-40B4-BE49-F238E27FC236}">
                <a16:creationId xmlns:a16="http://schemas.microsoft.com/office/drawing/2014/main" id="{61A9824D-170B-EF70-C504-1F9A2C1472CB}"/>
              </a:ext>
            </a:extLst>
          </p:cNvPr>
          <p:cNvSpPr/>
          <p:nvPr/>
        </p:nvSpPr>
        <p:spPr>
          <a:xfrm>
            <a:off x="6172020" y="4356000"/>
            <a:ext cx="862361" cy="250100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18B2D1F-AE2C-F22C-8C8F-2F127B401213}"/>
              </a:ext>
            </a:extLst>
          </p:cNvPr>
          <p:cNvSpPr txBox="1"/>
          <p:nvPr/>
        </p:nvSpPr>
        <p:spPr>
          <a:xfrm>
            <a:off x="7248293" y="5352585"/>
            <a:ext cx="5053244" cy="1477328"/>
          </a:xfrm>
          <a:prstGeom prst="rect">
            <a:avLst/>
          </a:prstGeom>
          <a:noFill/>
        </p:spPr>
        <p:txBody>
          <a:bodyPr wrap="square" rtlCol="0">
            <a:spAutoFit/>
          </a:bodyPr>
          <a:lstStyle/>
          <a:p>
            <a:r>
              <a:rPr lang="en-US" dirty="0">
                <a:solidFill>
                  <a:schemeClr val="bg1"/>
                </a:solidFill>
              </a:rPr>
              <a:t>Each Kit Comes with</a:t>
            </a:r>
          </a:p>
          <a:p>
            <a:r>
              <a:rPr lang="en-US" dirty="0">
                <a:solidFill>
                  <a:schemeClr val="bg1"/>
                </a:solidFill>
              </a:rPr>
              <a:t>*One ED3 </a:t>
            </a:r>
            <a:r>
              <a:rPr lang="en-US" dirty="0" err="1">
                <a:solidFill>
                  <a:schemeClr val="bg1"/>
                </a:solidFill>
              </a:rPr>
              <a:t>SkidWeigh</a:t>
            </a:r>
            <a:r>
              <a:rPr lang="en-US" dirty="0">
                <a:solidFill>
                  <a:schemeClr val="bg1"/>
                </a:solidFill>
              </a:rPr>
              <a:t> Plus Classic</a:t>
            </a:r>
          </a:p>
          <a:p>
            <a:r>
              <a:rPr lang="en-US" dirty="0">
                <a:solidFill>
                  <a:schemeClr val="bg1"/>
                </a:solidFill>
              </a:rPr>
              <a:t>*One </a:t>
            </a:r>
            <a:r>
              <a:rPr lang="en-US" dirty="0" err="1">
                <a:solidFill>
                  <a:schemeClr val="bg1"/>
                </a:solidFill>
              </a:rPr>
              <a:t>InfoHUBX</a:t>
            </a:r>
            <a:r>
              <a:rPr lang="en-US" dirty="0">
                <a:solidFill>
                  <a:schemeClr val="bg1"/>
                </a:solidFill>
              </a:rPr>
              <a:t> kit With Software</a:t>
            </a:r>
          </a:p>
          <a:p>
            <a:r>
              <a:rPr lang="en-US" dirty="0">
                <a:solidFill>
                  <a:schemeClr val="bg1"/>
                </a:solidFill>
              </a:rPr>
              <a:t>** Customer can add as many ED3 as required to connect to </a:t>
            </a:r>
            <a:r>
              <a:rPr lang="en-US" dirty="0" err="1">
                <a:solidFill>
                  <a:schemeClr val="bg1"/>
                </a:solidFill>
              </a:rPr>
              <a:t>InfoHUBX</a:t>
            </a:r>
            <a:r>
              <a:rPr lang="en-US" dirty="0">
                <a:solidFill>
                  <a:schemeClr val="bg1"/>
                </a:solidFill>
              </a:rPr>
              <a:t> gateway, ,no additional charge</a:t>
            </a:r>
          </a:p>
        </p:txBody>
      </p:sp>
    </p:spTree>
    <p:extLst>
      <p:ext uri="{BB962C8B-B14F-4D97-AF65-F5344CB8AC3E}">
        <p14:creationId xmlns:p14="http://schemas.microsoft.com/office/powerpoint/2010/main" val="317934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E8D6D0-B6F1-5A04-2309-5A81E89DDC43}"/>
            </a:ext>
          </a:extLst>
        </p:cNvPr>
        <p:cNvGrpSpPr/>
        <p:nvPr/>
      </p:nvGrpSpPr>
      <p:grpSpPr>
        <a:xfrm>
          <a:off x="0" y="0"/>
          <a:ext cx="0" cy="0"/>
          <a:chOff x="0" y="0"/>
          <a:chExt cx="0" cy="0"/>
        </a:xfrm>
      </p:grpSpPr>
      <p:sp>
        <p:nvSpPr>
          <p:cNvPr id="3" name="제목 2">
            <a:extLst>
              <a:ext uri="{FF2B5EF4-FFF2-40B4-BE49-F238E27FC236}">
                <a16:creationId xmlns:a16="http://schemas.microsoft.com/office/drawing/2014/main" id="{4ACBD6E1-0762-F0F4-5404-FA8DBB1D60F9}"/>
              </a:ext>
            </a:extLst>
          </p:cNvPr>
          <p:cNvSpPr>
            <a:spLocks noGrp="1"/>
          </p:cNvSpPr>
          <p:nvPr>
            <p:ph type="title"/>
          </p:nvPr>
        </p:nvSpPr>
        <p:spPr>
          <a:xfrm>
            <a:off x="4934444" y="496389"/>
            <a:ext cx="6560870" cy="556949"/>
          </a:xfrm>
        </p:spPr>
        <p:txBody>
          <a:bodyPr>
            <a:normAutofit fontScale="90000"/>
          </a:bodyPr>
          <a:lstStyle/>
          <a:p>
            <a:r>
              <a:rPr lang="en-US" altLang="ko-KR" dirty="0">
                <a:solidFill>
                  <a:schemeClr val="bg1"/>
                </a:solidFill>
              </a:rPr>
              <a:t>How to calculate your company's ideal threshold time</a:t>
            </a:r>
            <a:endParaRPr lang="ko-KR" altLang="en-US" dirty="0">
              <a:solidFill>
                <a:schemeClr val="bg1"/>
              </a:solidFill>
            </a:endParaRPr>
          </a:p>
        </p:txBody>
      </p:sp>
      <p:sp>
        <p:nvSpPr>
          <p:cNvPr id="2" name="TextBox 1">
            <a:extLst>
              <a:ext uri="{FF2B5EF4-FFF2-40B4-BE49-F238E27FC236}">
                <a16:creationId xmlns:a16="http://schemas.microsoft.com/office/drawing/2014/main" id="{62BCE7CC-3E28-9BCE-BFDA-ECB9CA71FBD4}"/>
              </a:ext>
            </a:extLst>
          </p:cNvPr>
          <p:cNvSpPr txBox="1"/>
          <p:nvPr/>
        </p:nvSpPr>
        <p:spPr>
          <a:xfrm>
            <a:off x="8831766" y="51585"/>
            <a:ext cx="3360234" cy="4585871"/>
          </a:xfrm>
          <a:prstGeom prst="rect">
            <a:avLst/>
          </a:prstGeom>
          <a:noFill/>
        </p:spPr>
        <p:txBody>
          <a:bodyPr wrap="square" rtlCol="0">
            <a:spAutoFit/>
          </a:bodyPr>
          <a:lstStyle/>
          <a:p>
            <a:r>
              <a:rPr lang="en-CA" sz="1400" b="1" dirty="0">
                <a:latin typeface="Arial" panose="020B0604020202020204" pitchFamily="34" charset="0"/>
                <a:cs typeface="Arial" panose="020B0604020202020204" pitchFamily="34" charset="0"/>
              </a:rPr>
              <a:t>Order No</a:t>
            </a:r>
            <a:r>
              <a:rPr lang="en-CA" sz="2400" b="1" dirty="0">
                <a:latin typeface="Arial" panose="020B0604020202020204" pitchFamily="34" charset="0"/>
                <a:cs typeface="Arial" panose="020B0604020202020204" pitchFamily="34" charset="0"/>
              </a:rPr>
              <a:t>.</a:t>
            </a:r>
          </a:p>
          <a:p>
            <a:r>
              <a:rPr lang="en-CA" sz="2400" b="1" dirty="0">
                <a:latin typeface="Arial" panose="020B0604020202020204" pitchFamily="34" charset="0"/>
                <a:cs typeface="Arial" panose="020B0604020202020204" pitchFamily="34" charset="0"/>
              </a:rPr>
              <a:t>IHX-OSHA                    </a:t>
            </a:r>
            <a:r>
              <a:rPr lang="en-CA" sz="1400" b="1" dirty="0">
                <a:latin typeface="Arial" panose="020B0604020202020204" pitchFamily="34" charset="0"/>
                <a:cs typeface="Arial" panose="020B0604020202020204" pitchFamily="34" charset="0"/>
              </a:rPr>
              <a:t>* Automatic safety check compliance</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Default every 8 hours, 12 and 24 </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Sessin start time</a:t>
            </a:r>
          </a:p>
          <a:p>
            <a:r>
              <a:rPr lang="en-CA" sz="1400" b="1" dirty="0">
                <a:latin typeface="Arial" panose="020B0604020202020204" pitchFamily="34" charset="0"/>
                <a:cs typeface="Arial" panose="020B0604020202020204" pitchFamily="34" charset="0"/>
              </a:rPr>
              <a:t>*    Time to complete safety check</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Real time clock</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Operator ID# keypad input</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Vehicle ID#</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Audio / visual alert (Remainder to operator to initiate safety check)</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Vehicle operation not disabled</a:t>
            </a:r>
          </a:p>
          <a:p>
            <a:endParaRPr lang="en-CA" sz="1400" b="1" dirty="0">
              <a:latin typeface="Arial" panose="020B0604020202020204" pitchFamily="34" charset="0"/>
              <a:cs typeface="Arial" panose="020B0604020202020204" pitchFamily="34" charset="0"/>
            </a:endParaRPr>
          </a:p>
          <a:p>
            <a:r>
              <a:rPr lang="en-CA" sz="1400" b="1" dirty="0">
                <a:solidFill>
                  <a:schemeClr val="accent1"/>
                </a:solidFill>
                <a:latin typeface="Arial" panose="020B0604020202020204" pitchFamily="34" charset="0"/>
                <a:cs typeface="Arial" panose="020B0604020202020204" pitchFamily="34" charset="0"/>
              </a:rPr>
              <a:t>             Optional Hardware</a:t>
            </a: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Vehicle Impact Detection</a:t>
            </a: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RFID Operator Card Reader</a:t>
            </a:r>
            <a:r>
              <a:rPr lang="en-CA" sz="1400" b="1" dirty="0">
                <a:latin typeface="Arial" panose="020B0604020202020204" pitchFamily="34" charset="0"/>
                <a:cs typeface="Arial" panose="020B0604020202020204" pitchFamily="34" charset="0"/>
              </a:rPr>
              <a:t>                </a:t>
            </a:r>
            <a:r>
              <a:rPr lang="en-CA" sz="2400" b="1" dirty="0">
                <a:solidFill>
                  <a:schemeClr val="bg1"/>
                </a:solidFill>
                <a:latin typeface="Arial" panose="020B0604020202020204" pitchFamily="34" charset="0"/>
                <a:cs typeface="Arial" panose="020B0604020202020204" pitchFamily="34" charset="0"/>
              </a:rPr>
              <a:t>-*Lift</a:t>
            </a:r>
          </a:p>
          <a:p>
            <a:pPr algn="ctr"/>
            <a:endParaRPr lang="en-CA" sz="2400" b="1"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3A11017-775A-17C0-6E0D-152D37F5F5DA}"/>
              </a:ext>
            </a:extLst>
          </p:cNvPr>
          <p:cNvPicPr>
            <a:picLocks noChangeAspect="1"/>
          </p:cNvPicPr>
          <p:nvPr/>
        </p:nvPicPr>
        <p:blipFill>
          <a:blip r:embed="rId2"/>
          <a:stretch>
            <a:fillRect/>
          </a:stretch>
        </p:blipFill>
        <p:spPr>
          <a:xfrm>
            <a:off x="-2323354" y="-209895"/>
            <a:ext cx="10936993" cy="7277789"/>
          </a:xfrm>
          <a:prstGeom prst="rect">
            <a:avLst/>
          </a:prstGeom>
        </p:spPr>
      </p:pic>
      <p:pic>
        <p:nvPicPr>
          <p:cNvPr id="10" name="Picture 9">
            <a:extLst>
              <a:ext uri="{FF2B5EF4-FFF2-40B4-BE49-F238E27FC236}">
                <a16:creationId xmlns:a16="http://schemas.microsoft.com/office/drawing/2014/main" id="{6197E8E7-01A4-4267-F327-C4E7C48B9EA5}"/>
              </a:ext>
            </a:extLst>
          </p:cNvPr>
          <p:cNvPicPr>
            <a:picLocks noChangeAspect="1"/>
          </p:cNvPicPr>
          <p:nvPr/>
        </p:nvPicPr>
        <p:blipFill>
          <a:blip r:embed="rId3"/>
          <a:stretch>
            <a:fillRect/>
          </a:stretch>
        </p:blipFill>
        <p:spPr>
          <a:xfrm>
            <a:off x="8613639" y="4569349"/>
            <a:ext cx="3633309" cy="2724982"/>
          </a:xfrm>
          <a:prstGeom prst="rect">
            <a:avLst/>
          </a:prstGeom>
        </p:spPr>
      </p:pic>
    </p:spTree>
    <p:extLst>
      <p:ext uri="{BB962C8B-B14F-4D97-AF65-F5344CB8AC3E}">
        <p14:creationId xmlns:p14="http://schemas.microsoft.com/office/powerpoint/2010/main" val="943995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C7F4E5-0FD5-62FD-5C74-21BE8B61BA8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99CC201-A9B2-7E7C-7E6D-06F35E3C05B2}"/>
              </a:ext>
            </a:extLst>
          </p:cNvPr>
          <p:cNvSpPr txBox="1"/>
          <p:nvPr/>
        </p:nvSpPr>
        <p:spPr>
          <a:xfrm>
            <a:off x="2971800" y="1549727"/>
            <a:ext cx="7558088" cy="2062103"/>
          </a:xfrm>
          <a:prstGeom prst="rect">
            <a:avLst/>
          </a:prstGeom>
          <a:noFill/>
        </p:spPr>
        <p:txBody>
          <a:bodyPr wrap="square" rtlCol="0">
            <a:spAutoFit/>
          </a:bodyPr>
          <a:lstStyle/>
          <a:p>
            <a:pPr algn="ctr"/>
            <a:r>
              <a:rPr lang="en-CA" sz="2400" b="1" dirty="0">
                <a:solidFill>
                  <a:schemeClr val="bg1"/>
                </a:solidFill>
                <a:latin typeface="Arial" panose="020B0604020202020204" pitchFamily="34" charset="0"/>
                <a:cs typeface="Arial" panose="020B0604020202020204" pitchFamily="34" charset="0"/>
              </a:rPr>
              <a:t>Check the Plate </a:t>
            </a:r>
          </a:p>
          <a:p>
            <a:pPr algn="ctr"/>
            <a:r>
              <a:rPr lang="en-CA" sz="2400" b="1" dirty="0">
                <a:solidFill>
                  <a:schemeClr val="bg1"/>
                </a:solidFill>
                <a:latin typeface="Arial" panose="020B0604020202020204" pitchFamily="34" charset="0"/>
                <a:cs typeface="Arial" panose="020B0604020202020204" pitchFamily="34" charset="0"/>
              </a:rPr>
              <a:t>Before You Lift</a:t>
            </a:r>
          </a:p>
          <a:p>
            <a:pPr algn="ctr"/>
            <a:endParaRPr lang="en-CA" sz="2400" b="1" dirty="0">
              <a:latin typeface="Arial" panose="020B0604020202020204" pitchFamily="34" charset="0"/>
              <a:cs typeface="Arial" panose="020B0604020202020204" pitchFamily="34" charset="0"/>
            </a:endParaRPr>
          </a:p>
          <a:p>
            <a:endParaRPr lang="en-CA" sz="2000" dirty="0">
              <a:latin typeface="Arial" panose="020B0604020202020204" pitchFamily="34" charset="0"/>
              <a:cs typeface="Arial" panose="020B0604020202020204" pitchFamily="34" charset="0"/>
            </a:endParaRPr>
          </a:p>
          <a:p>
            <a:pPr algn="ctr"/>
            <a:endParaRPr lang="en-US" sz="3600" b="1"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731103DA-2C74-600F-A500-11E9CA04F28B}"/>
              </a:ext>
            </a:extLst>
          </p:cNvPr>
          <p:cNvPicPr>
            <a:picLocks noChangeAspect="1"/>
          </p:cNvPicPr>
          <p:nvPr/>
        </p:nvPicPr>
        <p:blipFill>
          <a:blip r:embed="rId2"/>
          <a:stretch>
            <a:fillRect/>
          </a:stretch>
        </p:blipFill>
        <p:spPr>
          <a:xfrm>
            <a:off x="-743367" y="-1262040"/>
            <a:ext cx="9392978" cy="7685636"/>
          </a:xfrm>
          <a:prstGeom prst="rect">
            <a:avLst/>
          </a:prstGeom>
        </p:spPr>
      </p:pic>
      <p:pic>
        <p:nvPicPr>
          <p:cNvPr id="14" name="Picture 13">
            <a:extLst>
              <a:ext uri="{FF2B5EF4-FFF2-40B4-BE49-F238E27FC236}">
                <a16:creationId xmlns:a16="http://schemas.microsoft.com/office/drawing/2014/main" id="{D1D95068-4DC1-B810-4E65-C7C23BB08998}"/>
              </a:ext>
            </a:extLst>
          </p:cNvPr>
          <p:cNvPicPr>
            <a:picLocks noChangeAspect="1"/>
          </p:cNvPicPr>
          <p:nvPr/>
        </p:nvPicPr>
        <p:blipFill>
          <a:blip r:embed="rId3"/>
          <a:stretch>
            <a:fillRect/>
          </a:stretch>
        </p:blipFill>
        <p:spPr>
          <a:xfrm>
            <a:off x="8634412" y="4447289"/>
            <a:ext cx="3790951" cy="2843213"/>
          </a:xfrm>
          <a:prstGeom prst="rect">
            <a:avLst/>
          </a:prstGeom>
        </p:spPr>
      </p:pic>
      <p:sp>
        <p:nvSpPr>
          <p:cNvPr id="17" name="Rectangle 16">
            <a:extLst>
              <a:ext uri="{FF2B5EF4-FFF2-40B4-BE49-F238E27FC236}">
                <a16:creationId xmlns:a16="http://schemas.microsoft.com/office/drawing/2014/main" id="{7C3BEF02-30C5-F0E7-06FE-3D8C3DCE0B08}"/>
              </a:ext>
            </a:extLst>
          </p:cNvPr>
          <p:cNvSpPr/>
          <p:nvPr/>
        </p:nvSpPr>
        <p:spPr>
          <a:xfrm>
            <a:off x="0" y="6423596"/>
            <a:ext cx="8634412" cy="134880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7E1AF27-1DF4-1500-C076-D9C6397ED931}"/>
              </a:ext>
            </a:extLst>
          </p:cNvPr>
          <p:cNvSpPr txBox="1"/>
          <p:nvPr/>
        </p:nvSpPr>
        <p:spPr>
          <a:xfrm>
            <a:off x="8649611" y="0"/>
            <a:ext cx="3542389" cy="4339650"/>
          </a:xfrm>
          <a:prstGeom prst="rect">
            <a:avLst/>
          </a:prstGeom>
          <a:noFill/>
        </p:spPr>
        <p:txBody>
          <a:bodyPr wrap="square" rtlCol="0">
            <a:spAutoFit/>
          </a:bodyPr>
          <a:lstStyle/>
          <a:p>
            <a:r>
              <a:rPr lang="en-CA" sz="1400" b="1" dirty="0">
                <a:latin typeface="Arial" panose="020B0604020202020204" pitchFamily="34" charset="0"/>
                <a:cs typeface="Arial" panose="020B0604020202020204" pitchFamily="34" charset="0"/>
              </a:rPr>
              <a:t>Order No.</a:t>
            </a:r>
          </a:p>
          <a:p>
            <a:r>
              <a:rPr lang="en-CA" sz="2400" b="1" dirty="0">
                <a:latin typeface="Arial" panose="020B0604020202020204" pitchFamily="34" charset="0"/>
                <a:cs typeface="Arial" panose="020B0604020202020204" pitchFamily="34" charset="0"/>
              </a:rPr>
              <a:t>IHX-IDLING </a:t>
            </a:r>
            <a:r>
              <a:rPr lang="en-CA" sz="1400" b="1"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Sessin start time</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Audio / visual alert (Remainder to operator to input valid  ID#.</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Real time clock</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Operator ID# keypad input</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Vehicle ID#</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Automatic detection of  all unidentified idling events within company utilization factor,        (Audio / visual alert)</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Operator input for 5  justified operational downtime reasons</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Vehicle operation not disabled</a:t>
            </a: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         Optional Hardware</a:t>
            </a:r>
          </a:p>
          <a:p>
            <a:r>
              <a:rPr lang="en-CA" sz="1400" b="1" dirty="0">
                <a:solidFill>
                  <a:schemeClr val="accent1"/>
                </a:solidFill>
                <a:latin typeface="Arial" panose="020B0604020202020204" pitchFamily="34" charset="0"/>
                <a:cs typeface="Arial" panose="020B0604020202020204" pitchFamily="34" charset="0"/>
              </a:rPr>
              <a:t>*    Automatic safety check compliance </a:t>
            </a: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Vehicle Impact Detection</a:t>
            </a: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RFID Operator Card Reader</a:t>
            </a:r>
            <a:endParaRPr lang="en-US" sz="1400" dirty="0"/>
          </a:p>
        </p:txBody>
      </p:sp>
    </p:spTree>
    <p:extLst>
      <p:ext uri="{BB962C8B-B14F-4D97-AF65-F5344CB8AC3E}">
        <p14:creationId xmlns:p14="http://schemas.microsoft.com/office/powerpoint/2010/main" val="3591224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F7D61F-4F95-9447-41F5-436FF2573CF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A40D354-DD22-AAE0-B4C6-3BA72C0E4D63}"/>
              </a:ext>
            </a:extLst>
          </p:cNvPr>
          <p:cNvPicPr>
            <a:picLocks noChangeAspect="1"/>
          </p:cNvPicPr>
          <p:nvPr/>
        </p:nvPicPr>
        <p:blipFill>
          <a:blip r:embed="rId2"/>
          <a:stretch>
            <a:fillRect/>
          </a:stretch>
        </p:blipFill>
        <p:spPr>
          <a:xfrm>
            <a:off x="-1229616" y="0"/>
            <a:ext cx="9850167" cy="7386638"/>
          </a:xfrm>
          <a:prstGeom prst="rect">
            <a:avLst/>
          </a:prstGeom>
        </p:spPr>
      </p:pic>
      <p:pic>
        <p:nvPicPr>
          <p:cNvPr id="10" name="Picture 9">
            <a:extLst>
              <a:ext uri="{FF2B5EF4-FFF2-40B4-BE49-F238E27FC236}">
                <a16:creationId xmlns:a16="http://schemas.microsoft.com/office/drawing/2014/main" id="{29B30546-D2EE-3CCA-E7C9-C2928FBFF39F}"/>
              </a:ext>
            </a:extLst>
          </p:cNvPr>
          <p:cNvPicPr>
            <a:picLocks noChangeAspect="1"/>
          </p:cNvPicPr>
          <p:nvPr/>
        </p:nvPicPr>
        <p:blipFill>
          <a:blip r:embed="rId3"/>
          <a:stretch>
            <a:fillRect/>
          </a:stretch>
        </p:blipFill>
        <p:spPr>
          <a:xfrm>
            <a:off x="8606758" y="4521477"/>
            <a:ext cx="3952874" cy="2964656"/>
          </a:xfrm>
          <a:prstGeom prst="rect">
            <a:avLst/>
          </a:prstGeom>
        </p:spPr>
      </p:pic>
      <p:sp>
        <p:nvSpPr>
          <p:cNvPr id="27" name="TextBox 26">
            <a:extLst>
              <a:ext uri="{FF2B5EF4-FFF2-40B4-BE49-F238E27FC236}">
                <a16:creationId xmlns:a16="http://schemas.microsoft.com/office/drawing/2014/main" id="{598BDCC2-7276-49BC-40E5-2B1437858C0D}"/>
              </a:ext>
            </a:extLst>
          </p:cNvPr>
          <p:cNvSpPr txBox="1"/>
          <p:nvPr/>
        </p:nvSpPr>
        <p:spPr>
          <a:xfrm>
            <a:off x="8620552" y="156117"/>
            <a:ext cx="3571448" cy="4185761"/>
          </a:xfrm>
          <a:prstGeom prst="rect">
            <a:avLst/>
          </a:prstGeom>
          <a:noFill/>
        </p:spPr>
        <p:txBody>
          <a:bodyPr wrap="square" rtlCol="0">
            <a:spAutoFit/>
          </a:bodyPr>
          <a:lstStyle/>
          <a:p>
            <a:r>
              <a:rPr lang="en-CA" sz="1400" b="1" dirty="0">
                <a:latin typeface="Arial" panose="020B0604020202020204" pitchFamily="34" charset="0"/>
                <a:cs typeface="Arial" panose="020B0604020202020204" pitchFamily="34" charset="0"/>
              </a:rPr>
              <a:t>Order No.</a:t>
            </a:r>
          </a:p>
          <a:p>
            <a:r>
              <a:rPr lang="en-CA" sz="2400" b="1" dirty="0">
                <a:latin typeface="Arial" panose="020B0604020202020204" pitchFamily="34" charset="0"/>
                <a:cs typeface="Arial" panose="020B0604020202020204" pitchFamily="34" charset="0"/>
              </a:rPr>
              <a:t>IHX-OVERLOAD                                                </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Sessin start time</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Audio / visual alert (Remainder to operator to input valid  ID#.</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Real time clock</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Operator ID# keypad input</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Vehicle ID#</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Automatic detection of all vehicle  overloads. (Audio / visual alert)</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Vehicle operation not disabled</a:t>
            </a:r>
          </a:p>
          <a:p>
            <a:pPr marL="285750" indent="-285750">
              <a:buFont typeface="Arial" panose="020B0604020202020204" pitchFamily="34" charset="0"/>
              <a:buChar char="•"/>
            </a:pPr>
            <a:endParaRPr lang="en-CA" sz="14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         Optional Hardware</a:t>
            </a:r>
          </a:p>
          <a:p>
            <a:r>
              <a:rPr lang="en-CA" sz="1400" b="1" dirty="0">
                <a:solidFill>
                  <a:schemeClr val="accent1"/>
                </a:solidFill>
                <a:latin typeface="Arial" panose="020B0604020202020204" pitchFamily="34" charset="0"/>
                <a:cs typeface="Arial" panose="020B0604020202020204" pitchFamily="34" charset="0"/>
              </a:rPr>
              <a:t>*    Automatic safety check compliance </a:t>
            </a: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Vehicle Impact Detection</a:t>
            </a: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RFID Operator Card Reader</a:t>
            </a: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Weight scale</a:t>
            </a:r>
            <a:endParaRPr lang="en-US" sz="14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280863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3CB0BF-4CA8-84DF-0FF4-5D3035DD963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81E2E8A9-6360-57A0-AD4D-2A13C780C8F3}"/>
              </a:ext>
            </a:extLst>
          </p:cNvPr>
          <p:cNvPicPr>
            <a:picLocks noChangeAspect="1"/>
          </p:cNvPicPr>
          <p:nvPr/>
        </p:nvPicPr>
        <p:blipFill>
          <a:blip r:embed="rId2"/>
          <a:stretch>
            <a:fillRect/>
          </a:stretch>
        </p:blipFill>
        <p:spPr>
          <a:xfrm>
            <a:off x="-1283669" y="0"/>
            <a:ext cx="9825639" cy="7369229"/>
          </a:xfrm>
          <a:prstGeom prst="rect">
            <a:avLst/>
          </a:prstGeom>
        </p:spPr>
      </p:pic>
      <p:pic>
        <p:nvPicPr>
          <p:cNvPr id="10" name="Picture 9">
            <a:extLst>
              <a:ext uri="{FF2B5EF4-FFF2-40B4-BE49-F238E27FC236}">
                <a16:creationId xmlns:a16="http://schemas.microsoft.com/office/drawing/2014/main" id="{640EE427-BB6C-8621-B138-730A51D65C53}"/>
              </a:ext>
            </a:extLst>
          </p:cNvPr>
          <p:cNvPicPr>
            <a:picLocks noChangeAspect="1"/>
          </p:cNvPicPr>
          <p:nvPr/>
        </p:nvPicPr>
        <p:blipFill>
          <a:blip r:embed="rId3"/>
          <a:stretch>
            <a:fillRect/>
          </a:stretch>
        </p:blipFill>
        <p:spPr>
          <a:xfrm>
            <a:off x="8541970" y="4375168"/>
            <a:ext cx="4227214" cy="3170410"/>
          </a:xfrm>
          <a:prstGeom prst="rect">
            <a:avLst/>
          </a:prstGeom>
        </p:spPr>
      </p:pic>
      <p:sp>
        <p:nvSpPr>
          <p:cNvPr id="21" name="TextBox 20">
            <a:extLst>
              <a:ext uri="{FF2B5EF4-FFF2-40B4-BE49-F238E27FC236}">
                <a16:creationId xmlns:a16="http://schemas.microsoft.com/office/drawing/2014/main" id="{D2AA2129-5015-1294-DE05-C78C26DA248E}"/>
              </a:ext>
            </a:extLst>
          </p:cNvPr>
          <p:cNvSpPr txBox="1"/>
          <p:nvPr/>
        </p:nvSpPr>
        <p:spPr>
          <a:xfrm>
            <a:off x="8541970" y="0"/>
            <a:ext cx="3650030" cy="4401205"/>
          </a:xfrm>
          <a:prstGeom prst="rect">
            <a:avLst/>
          </a:prstGeom>
          <a:noFill/>
        </p:spPr>
        <p:txBody>
          <a:bodyPr wrap="square" rtlCol="0">
            <a:spAutoFit/>
          </a:bodyPr>
          <a:lstStyle/>
          <a:p>
            <a:r>
              <a:rPr lang="en-CA" sz="1400" b="1" dirty="0">
                <a:latin typeface="Arial" panose="020B0604020202020204" pitchFamily="34" charset="0"/>
                <a:cs typeface="Arial" panose="020B0604020202020204" pitchFamily="34" charset="0"/>
              </a:rPr>
              <a:t>Order No.</a:t>
            </a:r>
          </a:p>
          <a:p>
            <a:r>
              <a:rPr lang="en-CA" sz="2400" b="1" dirty="0">
                <a:latin typeface="Arial" panose="020B0604020202020204" pitchFamily="34" charset="0"/>
                <a:cs typeface="Arial" panose="020B0604020202020204" pitchFamily="34" charset="0"/>
              </a:rPr>
              <a:t>IHX-WEIGHT                                                </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Sessin start time</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Audio / visual alert (Remainder to operator to input valid  ID#.</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Real time clock</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Operator ID# keypad input</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Vehicle ID#</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Weight scale</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Accumulative load weight</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Vehicle operation not disabled</a:t>
            </a:r>
          </a:p>
          <a:p>
            <a:pPr marL="285750" indent="-285750">
              <a:buFont typeface="Arial" panose="020B0604020202020204" pitchFamily="34" charset="0"/>
              <a:buChar char="•"/>
            </a:pPr>
            <a:endParaRPr lang="en-CA" sz="14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         Optional Hardware</a:t>
            </a:r>
          </a:p>
          <a:p>
            <a:r>
              <a:rPr lang="en-CA" sz="1400" b="1" dirty="0">
                <a:solidFill>
                  <a:schemeClr val="accent1"/>
                </a:solidFill>
                <a:latin typeface="Arial" panose="020B0604020202020204" pitchFamily="34" charset="0"/>
                <a:cs typeface="Arial" panose="020B0604020202020204" pitchFamily="34" charset="0"/>
              </a:rPr>
              <a:t>*    Automatic safety check compliance </a:t>
            </a: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Vehicle Impact Detection</a:t>
            </a: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RFID Operator Card Reader</a:t>
            </a: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Overload </a:t>
            </a: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Bluetooth module for mobile printer</a:t>
            </a:r>
            <a:endParaRPr lang="en-US" sz="14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070128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747577-736B-B307-7F2E-F99BA5C2952D}"/>
            </a:ext>
          </a:extLst>
        </p:cNvPr>
        <p:cNvGrpSpPr/>
        <p:nvPr/>
      </p:nvGrpSpPr>
      <p:grpSpPr>
        <a:xfrm>
          <a:off x="0" y="0"/>
          <a:ext cx="0" cy="0"/>
          <a:chOff x="0" y="0"/>
          <a:chExt cx="0" cy="0"/>
        </a:xfrm>
      </p:grpSpPr>
      <p:sp>
        <p:nvSpPr>
          <p:cNvPr id="4" name="텍스트 개체 틀 3">
            <a:extLst>
              <a:ext uri="{FF2B5EF4-FFF2-40B4-BE49-F238E27FC236}">
                <a16:creationId xmlns:a16="http://schemas.microsoft.com/office/drawing/2014/main" id="{FA0BAD26-5871-4E71-9A7A-159C70C4B925}"/>
              </a:ext>
            </a:extLst>
          </p:cNvPr>
          <p:cNvSpPr>
            <a:spLocks noGrp="1"/>
          </p:cNvSpPr>
          <p:nvPr>
            <p:ph type="body" sz="quarter" idx="15"/>
          </p:nvPr>
        </p:nvSpPr>
        <p:spPr>
          <a:xfrm>
            <a:off x="4934444" y="640080"/>
            <a:ext cx="7215052" cy="5995851"/>
          </a:xfrm>
        </p:spPr>
        <p:txBody>
          <a:bodyPr>
            <a:normAutofit/>
          </a:bodyPr>
          <a:lstStyle/>
          <a:p>
            <a:endParaRPr lang="en-CA" dirty="0"/>
          </a:p>
          <a:p>
            <a:endParaRPr lang="ko-Kore-KR" altLang="en-US" dirty="0"/>
          </a:p>
        </p:txBody>
      </p:sp>
      <p:pic>
        <p:nvPicPr>
          <p:cNvPr id="7" name="Picture 6">
            <a:extLst>
              <a:ext uri="{FF2B5EF4-FFF2-40B4-BE49-F238E27FC236}">
                <a16:creationId xmlns:a16="http://schemas.microsoft.com/office/drawing/2014/main" id="{3A331B2D-EF60-96CE-C87A-451475DA0612}"/>
              </a:ext>
            </a:extLst>
          </p:cNvPr>
          <p:cNvPicPr>
            <a:picLocks noChangeAspect="1"/>
          </p:cNvPicPr>
          <p:nvPr/>
        </p:nvPicPr>
        <p:blipFill>
          <a:blip r:embed="rId2"/>
          <a:stretch>
            <a:fillRect/>
          </a:stretch>
        </p:blipFill>
        <p:spPr>
          <a:xfrm>
            <a:off x="8520718" y="4607626"/>
            <a:ext cx="3650030" cy="2737523"/>
          </a:xfrm>
          <a:prstGeom prst="rect">
            <a:avLst/>
          </a:prstGeom>
        </p:spPr>
      </p:pic>
      <p:pic>
        <p:nvPicPr>
          <p:cNvPr id="14" name="Picture 13">
            <a:extLst>
              <a:ext uri="{FF2B5EF4-FFF2-40B4-BE49-F238E27FC236}">
                <a16:creationId xmlns:a16="http://schemas.microsoft.com/office/drawing/2014/main" id="{23E0C752-EBE1-D8DA-2F12-B82F4EBAFA34}"/>
              </a:ext>
            </a:extLst>
          </p:cNvPr>
          <p:cNvPicPr>
            <a:picLocks noChangeAspect="1"/>
          </p:cNvPicPr>
          <p:nvPr/>
        </p:nvPicPr>
        <p:blipFill>
          <a:blip r:embed="rId3"/>
          <a:stretch>
            <a:fillRect/>
          </a:stretch>
        </p:blipFill>
        <p:spPr>
          <a:xfrm>
            <a:off x="-934933" y="0"/>
            <a:ext cx="9476903" cy="7108743"/>
          </a:xfrm>
          <a:prstGeom prst="rect">
            <a:avLst/>
          </a:prstGeom>
        </p:spPr>
      </p:pic>
      <p:sp>
        <p:nvSpPr>
          <p:cNvPr id="18" name="TextBox 17">
            <a:extLst>
              <a:ext uri="{FF2B5EF4-FFF2-40B4-BE49-F238E27FC236}">
                <a16:creationId xmlns:a16="http://schemas.microsoft.com/office/drawing/2014/main" id="{85F430F4-2CC2-91FF-BEE6-DDD7CB69A638}"/>
              </a:ext>
            </a:extLst>
          </p:cNvPr>
          <p:cNvSpPr txBox="1"/>
          <p:nvPr/>
        </p:nvSpPr>
        <p:spPr>
          <a:xfrm>
            <a:off x="8742557" y="222070"/>
            <a:ext cx="3406940" cy="3847207"/>
          </a:xfrm>
          <a:prstGeom prst="rect">
            <a:avLst/>
          </a:prstGeom>
          <a:noFill/>
        </p:spPr>
        <p:txBody>
          <a:bodyPr wrap="square" rtlCol="0">
            <a:spAutoFit/>
          </a:bodyPr>
          <a:lstStyle/>
          <a:p>
            <a:r>
              <a:rPr lang="en-CA" sz="1400" b="1" dirty="0">
                <a:latin typeface="Arial" panose="020B0604020202020204" pitchFamily="34" charset="0"/>
                <a:cs typeface="Arial" panose="020B0604020202020204" pitchFamily="34" charset="0"/>
              </a:rPr>
              <a:t>Order No.</a:t>
            </a:r>
          </a:p>
          <a:p>
            <a:r>
              <a:rPr lang="en-CA" sz="2000" b="1" dirty="0">
                <a:latin typeface="Arial" panose="020B0604020202020204" pitchFamily="34" charset="0"/>
                <a:cs typeface="Arial" panose="020B0604020202020204" pitchFamily="34" charset="0"/>
              </a:rPr>
              <a:t>IHX-IMPACT</a:t>
            </a:r>
            <a:r>
              <a:rPr lang="en-CA" sz="1400" b="1"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Sessin start time</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Audio / visual alert (Remainder to operator to input valid  ID#.  (Audio / visual alert)</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Real time clock</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Operator ID# keypad input</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Vehicle ID#</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Impact detection                       (Audio / visual alert)</a:t>
            </a:r>
          </a:p>
          <a:p>
            <a:pPr marL="285750" indent="-285750">
              <a:buFont typeface="Arial" panose="020B0604020202020204" pitchFamily="34" charset="0"/>
              <a:buChar char="•"/>
            </a:pPr>
            <a:r>
              <a:rPr lang="en-CA" sz="1400" b="1" dirty="0">
                <a:latin typeface="Arial" panose="020B0604020202020204" pitchFamily="34" charset="0"/>
                <a:cs typeface="Arial" panose="020B0604020202020204" pitchFamily="34" charset="0"/>
              </a:rPr>
              <a:t>Vehicle operation not disabled</a:t>
            </a:r>
          </a:p>
          <a:p>
            <a:pPr marL="285750" indent="-285750">
              <a:buFont typeface="Arial" panose="020B0604020202020204" pitchFamily="34" charset="0"/>
              <a:buChar char="•"/>
            </a:pPr>
            <a:endParaRPr lang="en-CA" sz="14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         Optional Hardware</a:t>
            </a:r>
          </a:p>
          <a:p>
            <a:r>
              <a:rPr lang="en-CA" sz="1400" b="1" dirty="0">
                <a:solidFill>
                  <a:schemeClr val="accent1"/>
                </a:solidFill>
                <a:latin typeface="Arial" panose="020B0604020202020204" pitchFamily="34" charset="0"/>
                <a:cs typeface="Arial" panose="020B0604020202020204" pitchFamily="34" charset="0"/>
              </a:rPr>
              <a:t>*    Automatic safety check </a:t>
            </a:r>
          </a:p>
          <a:p>
            <a:pPr marL="285750" indent="-285750">
              <a:buFont typeface="Arial" panose="020B0604020202020204" pitchFamily="34" charset="0"/>
              <a:buChar char="•"/>
            </a:pPr>
            <a:r>
              <a:rPr lang="en-CA" sz="1400" b="1" dirty="0">
                <a:solidFill>
                  <a:schemeClr val="accent1"/>
                </a:solidFill>
                <a:latin typeface="Arial" panose="020B0604020202020204" pitchFamily="34" charset="0"/>
                <a:cs typeface="Arial" panose="020B0604020202020204" pitchFamily="34" charset="0"/>
              </a:rPr>
              <a:t>RFID Operator Card Reader</a:t>
            </a:r>
          </a:p>
          <a:p>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7618658"/>
      </p:ext>
    </p:extLst>
  </p:cSld>
  <p:clrMapOvr>
    <a:masterClrMapping/>
  </p:clrMapOvr>
</p:sld>
</file>

<file path=ppt/theme/theme1.xml><?xml version="1.0" encoding="utf-8"?>
<a:theme xmlns:a="http://schemas.openxmlformats.org/drawingml/2006/main" name="Office 테마">
  <a:themeElements>
    <a:clrScheme name="사용자 지정 1">
      <a:dk1>
        <a:srgbClr val="000000"/>
      </a:dk1>
      <a:lt1>
        <a:srgbClr val="FFFFFF"/>
      </a:lt1>
      <a:dk2>
        <a:srgbClr val="696464"/>
      </a:dk2>
      <a:lt2>
        <a:srgbClr val="E9E5DC"/>
      </a:lt2>
      <a:accent1>
        <a:srgbClr val="EB021E"/>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Bebas Neue">
      <a:majorFont>
        <a:latin typeface="Bebas Neue"/>
        <a:ea typeface="맑은 고딕"/>
        <a:cs typeface=""/>
      </a:majorFont>
      <a:minorFont>
        <a:latin typeface="Calibri"/>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MP" id="{B739D58F-58FF-AA4E-9A33-3E3BD1FFB95F}" vid="{1B9B770C-AC6C-BE43-9165-13D2AF5F9713}"/>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763</TotalTime>
  <Words>1459</Words>
  <Application>Microsoft Macintosh PowerPoint</Application>
  <PresentationFormat>Widescreen</PresentationFormat>
  <Paragraphs>150</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맑은 고딕</vt:lpstr>
      <vt:lpstr>Bebas Neue</vt:lpstr>
      <vt:lpstr>Calibri</vt:lpstr>
      <vt:lpstr>Office 테마</vt:lpstr>
      <vt:lpstr>PowerPoint Presentation</vt:lpstr>
      <vt:lpstr>PowerPoint Presentation</vt:lpstr>
      <vt:lpstr>The 6 most common downtime codes</vt:lpstr>
      <vt:lpstr>The 6 most common downtime codes</vt:lpstr>
      <vt:lpstr>How to calculate your company's ideal threshold time</vt:lpstr>
      <vt:lpstr>PowerPoint Presentation</vt:lpstr>
      <vt:lpstr>How to calculate your company's ideal threshold time</vt:lpstr>
      <vt:lpstr>How to calculate your company's ideal threshold time</vt:lpstr>
      <vt:lpstr>How to calculate your company's ideal threshold time</vt:lpstr>
      <vt:lpstr>How to calculate your company's ideal threshold time</vt:lpstr>
      <vt:lpstr>PowerPoint Presentation</vt:lpstr>
      <vt:lpstr>PowerPoint Presentation</vt:lpstr>
      <vt:lpstr>PowerPoint Presentation</vt:lpstr>
      <vt:lpstr>PowerPoint Presentation</vt:lpstr>
    </vt:vector>
  </TitlesOfParts>
  <Manager>Slide Members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Powerpoint Templates, Diagram, Chart, Google slides, Keynote</dc:subject>
  <dc:creator>Frank Jurca</dc:creator>
  <cp:keywords>SlideMembers, ppt, PPT Templates, Presentation, Diagram, Chart, Yesform, Google slides, Keynote, Free Slides </cp:keywords>
  <dc:description>The copyright of this document is at Slide Members. Unauthorized copying may result in legal sanctions.
</dc:description>
  <cp:lastModifiedBy>Ted Jurca</cp:lastModifiedBy>
  <cp:revision>117</cp:revision>
  <dcterms:created xsi:type="dcterms:W3CDTF">2026-07-30T17:07:40Z</dcterms:created>
  <dcterms:modified xsi:type="dcterms:W3CDTF">2026-08-28T15:45:26Z</dcterms:modified>
  <cp:category>www.slidemembers.com </cp:category>
</cp:coreProperties>
</file>