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61" r:id="rId3"/>
    <p:sldId id="259" r:id="rId4"/>
    <p:sldId id="267" r:id="rId5"/>
    <p:sldId id="268" r:id="rId6"/>
    <p:sldId id="266" r:id="rId7"/>
  </p:sldIdLst>
  <p:sldSz cx="12192000" cy="6858000"/>
  <p:notesSz cx="6858000" cy="9144000"/>
  <p:embeddedFontLst>
    <p:embeddedFont>
      <p:font typeface="맑은 고딕" panose="020B0503020000020004" pitchFamily="34" charset="-127"/>
      <p:regular r:id="rId10"/>
      <p:bold r:id="rId11"/>
    </p:embeddedFont>
    <p:embeddedFont>
      <p:font typeface="Bebas Neue" panose="020B0606020202050201" pitchFamily="34" charset="77"/>
      <p:regular r:id="rId12"/>
    </p:embeddedFont>
  </p:embeddedFontLst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321DA16-ACCA-954F-B1E1-D7A234B4DC50}">
          <p14:sldIdLst>
            <p14:sldId id="264"/>
            <p14:sldId id="261"/>
            <p14:sldId id="259"/>
            <p14:sldId id="267"/>
            <p14:sldId id="268"/>
          </p14:sldIdLst>
        </p14:section>
        <p14:section name="Untitled Section" id="{C490ABF1-F428-EC42-9DC7-98954736568E}">
          <p14:sldIdLst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F1D"/>
    <a:srgbClr val="651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6238" autoAdjust="0"/>
  </p:normalViewPr>
  <p:slideViewPr>
    <p:cSldViewPr snapToGrid="0" snapToObjects="1">
      <p:cViewPr varScale="1">
        <p:scale>
          <a:sx n="89" d="100"/>
          <a:sy n="89" d="100"/>
        </p:scale>
        <p:origin x="208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391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D35B4-2A83-4722-A4B8-D6741F2E7C73}" type="datetimeFigureOut">
              <a:rPr lang="ko-KR" altLang="en-US" smtClean="0"/>
              <a:t>2026. 8. 28.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9D64-5906-4119-9FD8-C3422B3B31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4378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9A672-6BD0-2844-9C93-3B165A2CCF0F}" type="datetimeFigureOut">
              <a:rPr lang="en-US" smtClean="0"/>
              <a:t>8/28/26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72863-554E-344A-AFC5-2F4B49A599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80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E61EEC9-5187-E848-BA41-E4DD8A4B9A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37176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69072F7-5365-FB48-946F-8360EA3615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5814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80791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20D9BCBF-C382-9340-AF34-1DF9566572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00599" cy="6858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9735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C04EC0BF-E52C-9F44-A6CA-FC6CC4AD113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23960" y="1447800"/>
            <a:ext cx="3368040" cy="5410200"/>
          </a:xfrm>
          <a:prstGeom prst="rect">
            <a:avLst/>
          </a:prstGeo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8160" y="1447801"/>
            <a:ext cx="7696200" cy="106257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5"/>
          </p:nvPr>
        </p:nvSpPr>
        <p:spPr>
          <a:xfrm>
            <a:off x="518160" y="2663825"/>
            <a:ext cx="7696200" cy="335597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840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465FCF2A-94C5-4B4D-8DDD-37D520AADF6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5877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BA3B2E4-3943-2144-85F6-F1B6DE935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A5E598-A147-D346-AFBA-22F94E6AF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62ABA3-DAF3-6B48-89C1-4B28EDC86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79520-3931-EF42-B7DA-718F7B2BA069}" type="datetimeFigureOut">
              <a:t>8/28/26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D25799-7ABC-CB43-B6C5-A395458E7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2E79E6-70D9-3046-9BC4-11B2C5A90C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A8D7-9172-8943-98F2-57A3CD99C44A}" type="slidenum"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48968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B9C557-AC40-C421-AF63-7EDF3934E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8521" y="-3497988"/>
            <a:ext cx="13469041" cy="101017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6C76A4-D644-3135-D71E-03F94E7960FF}"/>
              </a:ext>
            </a:extLst>
          </p:cNvPr>
          <p:cNvSpPr txBox="1"/>
          <p:nvPr/>
        </p:nvSpPr>
        <p:spPr>
          <a:xfrm>
            <a:off x="0" y="4477407"/>
            <a:ext cx="1031590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SERIES SC1</a:t>
            </a:r>
          </a:p>
          <a:p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Lift Truck Audio / Visual Overload Alert</a:t>
            </a:r>
          </a:p>
        </p:txBody>
      </p:sp>
    </p:spTree>
    <p:extLst>
      <p:ext uri="{BB962C8B-B14F-4D97-AF65-F5344CB8AC3E}">
        <p14:creationId xmlns:p14="http://schemas.microsoft.com/office/powerpoint/2010/main" val="363710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8B589F-30A4-B8B2-BE50-3BB9274369BA}"/>
              </a:ext>
            </a:extLst>
          </p:cNvPr>
          <p:cNvSpPr txBox="1"/>
          <p:nvPr/>
        </p:nvSpPr>
        <p:spPr>
          <a:xfrm>
            <a:off x="0" y="-1"/>
            <a:ext cx="4745421" cy="1465016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Prevent Overloads Before They Become Incidents</a:t>
            </a: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In busy warehouses and material handling operations, forklift operators need immediate information when a load approaches or exceeds a permitted racking capacity.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IVDT </a:t>
            </a:r>
            <a:r>
              <a:rPr lang="en-CA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 Classic SC1 Series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provides onboard load weighing with clear operator information, helping operators recognize load conditions and respect defined vehicle and racking weight restrictions.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    See the Load. Know the Limit. Protect the Rack.</a:t>
            </a: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SC1 system gives the forklift operator real time load information at the point of operation, helping reduce the risk of placing excessive loads into storage locations.</a:t>
            </a:r>
          </a:p>
          <a:p>
            <a:endParaRPr lang="en-CA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600" b="1" dirty="0">
                <a:latin typeface="Arial" panose="020B0604020202020204" pitchFamily="34" charset="0"/>
                <a:cs typeface="Arial" panose="020B0604020202020204" pitchFamily="34" charset="0"/>
              </a:rPr>
              <a:t>Immediate benefits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Visual overload indication </a:t>
            </a:r>
            <a:r>
              <a:rPr lang="en-CA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(Audio / Visual Alert)</a:t>
            </a:r>
            <a:r>
              <a:rPr lang="en-CA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Operator focused information,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load information is available directly from the forklift, without requiring the operator to leave the vehicle.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Capacity awareness,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 helps operators understand the relationship between the lifted load and permitted capacity.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Racking overload prevention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Fast operator response: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clear warnings allow the operator to stop, lower, reposition or reassess a load before placing it into the rack.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* Improved material handling safety,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helps make load-limit compliance part of the normal forklift operating process.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1E13DD-0A72-2B6B-78C3-D610E44E6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6244" y="-346842"/>
            <a:ext cx="8870730" cy="7457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655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36A4ED3-AF2E-B229-FBEB-ED2A52BBFA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948" r="1" b="10062"/>
          <a:stretch>
            <a:fillRect/>
          </a:stretch>
        </p:blipFill>
        <p:spPr>
          <a:xfrm>
            <a:off x="-346841" y="0"/>
            <a:ext cx="16233447" cy="91302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3905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F48E17-E2A1-4658-BA6E-5556B71B2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7E463E1-05F7-971F-370D-28AE46BEE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CFC30C-CFC9-E287-2632-D0E191CDB8B8}"/>
              </a:ext>
            </a:extLst>
          </p:cNvPr>
          <p:cNvSpPr txBox="1"/>
          <p:nvPr/>
        </p:nvSpPr>
        <p:spPr>
          <a:xfrm>
            <a:off x="3480307" y="0"/>
            <a:ext cx="8565931" cy="149887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     Know the load. Know the limit. Protect the rack. Protect the operation.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Warehouse rack damage is structural harm caused by forklift impacts, overloaded beams, or shifting loads that weakens the system and creates major safety and financial risks.</a:t>
            </a:r>
          </a:p>
          <a:p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Safety Risks</a:t>
            </a: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Collapse Hazard: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Damaged uprights or bent beams lose weight capacity and can trigger a sudden structural collapse.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Falling Inventory: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Loose or compromised shelves cause boxes and heavy pallets to drop on workers.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Severe Injury: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Structural failures lead to critical worker injuries, permanent disabilities, or fatalities.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Operational Shutdown: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Accidents trigger emergency evacuations, facility closures, and OSHA or MOL safety investigations.</a:t>
            </a: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Cost Impacts</a:t>
            </a: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Repair and Replacement: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Expenses to buy new uprights, safety clips, or frames and pay installation labor.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Inventory Loss: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The cost of goods destroyed during a collapse or dropped pallet incident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Legal and Fines: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Government penalties for safety violations, plus potential worker compensation claims and lawsuits.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Downtime: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Lost revenue while operations stop for cleanup, structural re-certification, and rack rebuilding.</a:t>
            </a:r>
          </a:p>
          <a:p>
            <a:endParaRPr lang="en-CA" dirty="0"/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055A5C-7D53-7452-4ED4-6FF164510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9187" y="-526015"/>
            <a:ext cx="3665272" cy="27489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657F81-77CF-7348-2BD5-82674F9BD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38754" y="2303280"/>
            <a:ext cx="4014839" cy="23081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880A36-D28C-5719-EE06-B4012A42A8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01554" y="4691755"/>
            <a:ext cx="3977639" cy="298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50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BA00F2-3849-016C-3331-AF1623AFD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C091FBB2-A859-C697-404E-0750A2674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6386BC-1C59-827A-BC43-0D08B5970407}"/>
              </a:ext>
            </a:extLst>
          </p:cNvPr>
          <p:cNvSpPr txBox="1"/>
          <p:nvPr/>
        </p:nvSpPr>
        <p:spPr>
          <a:xfrm>
            <a:off x="8214360" y="1"/>
            <a:ext cx="3977640" cy="1615827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Designed for Material Handling Environments</a:t>
            </a: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SC1 concept is particularly relevant to operations where forklifts routinely move and store heavy materials, including: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Warehousing • Distribution Centres • Manufacturing • 3PL • Building Materials • Steel &amp; Metal • Lumber • Paper &amp; Packaging • General Material Handling</a:t>
            </a:r>
          </a:p>
          <a:p>
            <a:endParaRPr lang="en-CA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From Forklift Load to Rack Safe Decision</a:t>
            </a: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1. PICK UP</a:t>
            </a:r>
            <a:b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forklift lifts the pallet or material.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2. MEASURE</a:t>
            </a:r>
            <a:b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onboard system determines the load weight.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3. COMPARE</a:t>
            </a:r>
            <a:b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load is assessed against the applicable configured racking capacity/restriction.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4. ALERT</a:t>
            </a:r>
            <a:b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operator receives a clear visual warning and, where equipped, an audible warning.</a:t>
            </a: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5. ACT</a:t>
            </a:r>
            <a:b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operator can stop, lower, reposition or  select an appropriate storage location.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A Simple Layer of Protection</a:t>
            </a:r>
          </a:p>
          <a:p>
            <a:pPr algn="ctr"/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Racking safety depends on more than the forklift's rated capacity. </a:t>
            </a:r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Rack beams, bays and storage locations can have their own maximum permissible loads.</a:t>
            </a: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4108E9-4C9E-075D-89AF-5DD6581A7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3051" y="-725213"/>
            <a:ext cx="10110951" cy="758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0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7F685-7BA0-9A54-07EC-40E3507F0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B57A189-42EF-762B-FF96-BDA9358A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A901F-F5B5-64E1-FBBE-FE7E02B5C94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4444" y="640080"/>
            <a:ext cx="7215052" cy="5995851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A079B6-A2E0-7EB7-C733-A35475FF1498}"/>
              </a:ext>
            </a:extLst>
          </p:cNvPr>
          <p:cNvSpPr txBox="1"/>
          <p:nvPr/>
        </p:nvSpPr>
        <p:spPr>
          <a:xfrm>
            <a:off x="4686301" y="-12043"/>
            <a:ext cx="7505700" cy="138499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en-C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Ready to Protect Your Facility?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Outdoor yards are brutal on material handling equipment. Uneven terrain, heavy loads  create a high operational risk to operators.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Safety First: Zero Accident Warehousing</a:t>
            </a: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Protect your staff and your facility by maintaining strict, compliant payload boundaries on every shift. 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Immediate Overload Alerts: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 Clear visual warnings instantly flag unsafe weights before a load is moved.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Tip-Over Prevention: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 Keeps forklift center of gravity stable to prevent catastrophic cornering accidents.</a:t>
            </a:r>
          </a:p>
          <a:p>
            <a:pPr lvl="0"/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OSHA Compliance: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 Provides documented proactive safety compliance to avoid regulatory investigations </a:t>
            </a:r>
            <a:r>
              <a:rPr lang="en-CA" sz="1400" i="1" dirty="0">
                <a:latin typeface="Arial" panose="020B0604020202020204" pitchFamily="34" charset="0"/>
                <a:cs typeface="Arial" panose="020B0604020202020204" pitchFamily="34" charset="0"/>
              </a:rPr>
              <a:t>(ED3 </a:t>
            </a:r>
            <a:r>
              <a:rPr lang="en-CA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sz="1400" i="1" dirty="0">
                <a:latin typeface="Arial" panose="020B0604020202020204" pitchFamily="34" charset="0"/>
                <a:cs typeface="Arial" panose="020B0604020202020204" pitchFamily="34" charset="0"/>
              </a:rPr>
              <a:t> Plus system). </a:t>
            </a:r>
          </a:p>
          <a:p>
            <a:pPr lvl="0"/>
            <a:endParaRPr lang="en-CA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    Protect Operators. Protect Racking. Protect Your Business.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Every day, forklifts move thousands of loads through warehouses, manufacturing plants, distribution centres, recycling, and other material handling facilities.</a:t>
            </a: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But when a load is heavier than expected or when a rack location has a lower permissible capacity operators may not know they are exceeding a safe limit until it is too late.</a:t>
            </a: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      WEIGH THE LOAD. ALERT THE OPERATOR. PREVENT THE OVERLOAD.</a:t>
            </a: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CA" sz="1400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 Classic SC1 is an onboard forklift weighing system designed to give operators immediate load information and a visual overload warning.</a:t>
            </a:r>
          </a:p>
          <a:p>
            <a:r>
              <a:rPr lang="en-CA" sz="1400" dirty="0">
                <a:latin typeface="Arial" panose="020B0604020202020204" pitchFamily="34" charset="0"/>
                <a:cs typeface="Arial" panose="020B0604020202020204" pitchFamily="34" charset="0"/>
              </a:rPr>
              <a:t>Instead of relying entirely on estimates, paperwork or memory, the operator has load information </a:t>
            </a:r>
            <a:r>
              <a:rPr lang="en-CA" sz="1400" b="1" dirty="0">
                <a:latin typeface="Arial" panose="020B0604020202020204" pitchFamily="34" charset="0"/>
                <a:cs typeface="Arial" panose="020B0604020202020204" pitchFamily="34" charset="0"/>
              </a:rPr>
              <a:t>at the point where the material is being lifted and placed.</a:t>
            </a: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dirty="0" err="1">
                <a:latin typeface="Arial" panose="020B0604020202020204" pitchFamily="34" charset="0"/>
                <a:cs typeface="Arial" panose="020B0604020202020204" pitchFamily="34" charset="0"/>
              </a:rPr>
              <a:t>www.skidweigh.com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0D543B-2FD9-A395-97F6-8C5B92579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7596"/>
            <a:ext cx="4565162" cy="26503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ED37E0-E4DA-D0F2-7740-9CF0CC3820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523" y="2442705"/>
            <a:ext cx="2585900" cy="2048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2D6023-6CFD-69D1-98E4-3CFCF540E4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0468" y="4490781"/>
            <a:ext cx="4645630" cy="279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32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EB021E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ebas Neue">
      <a:majorFont>
        <a:latin typeface="Bebas Neue"/>
        <a:ea typeface="맑은 고딕"/>
        <a:cs typeface=""/>
      </a:majorFont>
      <a:minorFont>
        <a:latin typeface="Calibri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1" id="{93977D34-F2AB-B840-ACB9-F3A7D2510AE9}" vid="{575F2386-3C9D-F446-A5F6-0EF904B6435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</TotalTime>
  <Words>838</Words>
  <Application>Microsoft Macintosh PowerPoint</Application>
  <PresentationFormat>Widescreen</PresentationFormat>
  <Paragraphs>172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Aptos</vt:lpstr>
      <vt:lpstr>맑은 고딕</vt:lpstr>
      <vt:lpstr>Bebas Neue</vt:lpstr>
      <vt:lpstr>Calibri</vt:lpstr>
      <vt:lpstr>Office 테마</vt:lpstr>
      <vt:lpstr>PowerPoint Presentation</vt:lpstr>
      <vt:lpstr>The 6 most common downtime codes</vt:lpstr>
      <vt:lpstr>PowerPoint Presentation</vt:lpstr>
      <vt:lpstr>The 6 most common downtime codes</vt:lpstr>
      <vt:lpstr>The 6 most common downtime codes</vt:lpstr>
      <vt:lpstr>How to calculate your company's ideal threshold time</vt:lpstr>
    </vt:vector>
  </TitlesOfParts>
  <Manager>Slide Members 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Powerpoint Templates, Diagram, Chart, Google slides, Keynote</dc:subject>
  <dc:creator>Frank Jurca</dc:creator>
  <cp:keywords>SlideMembers, ppt, PPT Templates, Presentation, Diagram, Chart, Yesform, Google slides, Keynote, Free Slides </cp:keywords>
  <dc:description>The copyright of this document is at Slide Members. Unauthorized copying may result in legal sanctions.
</dc:description>
  <cp:lastModifiedBy>Ted Jurca</cp:lastModifiedBy>
  <cp:revision>28</cp:revision>
  <dcterms:created xsi:type="dcterms:W3CDTF">2026-07-30T17:07:40Z</dcterms:created>
  <dcterms:modified xsi:type="dcterms:W3CDTF">2026-08-28T14:40:56Z</dcterms:modified>
  <cp:category>www.slidemembers.com </cp:category>
</cp:coreProperties>
</file>