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handoutMasterIdLst>
    <p:handoutMasterId r:id="rId7"/>
  </p:handoutMasterIdLst>
  <p:sldIdLst>
    <p:sldId id="264" r:id="rId2"/>
    <p:sldId id="259" r:id="rId3"/>
    <p:sldId id="261" r:id="rId4"/>
    <p:sldId id="267" r:id="rId5"/>
    <p:sldId id="266" r:id="rId6"/>
  </p:sldIdLst>
  <p:sldSz cx="12192000" cy="6858000"/>
  <p:notesSz cx="6858000" cy="9144000"/>
  <p:embeddedFontLst>
    <p:embeddedFont>
      <p:font typeface="맑은 고딕" panose="020B0503020000020004" pitchFamily="34" charset="-127"/>
      <p:regular r:id="rId8"/>
      <p:bold r:id="rId9"/>
    </p:embeddedFont>
    <p:embeddedFont>
      <p:font typeface="Bebas Neue" panose="020B0606020202050201" pitchFamily="34" charset="77"/>
      <p:regular r:id="rId10"/>
    </p:embeddedFont>
  </p:embeddedFontLst>
  <p:defaultTextStyle>
    <a:defPPr>
      <a:defRPr lang="ko-Kore-K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321DA16-ACCA-954F-B1E1-D7A234B4DC50}">
          <p14:sldIdLst>
            <p14:sldId id="264"/>
            <p14:sldId id="259"/>
            <p14:sldId id="261"/>
            <p14:sldId id="267"/>
          </p14:sldIdLst>
        </p14:section>
        <p14:section name="Untitled Section" id="{C490ABF1-F428-EC42-9DC7-98954736568E}">
          <p14:sldIdLst>
            <p14:sldId id="266"/>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8F1D"/>
    <a:srgbClr val="6510D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1348" autoAdjust="0"/>
    <p:restoredTop sz="96238" autoAdjust="0"/>
  </p:normalViewPr>
  <p:slideViewPr>
    <p:cSldViewPr snapToGrid="0" snapToObjects="1">
      <p:cViewPr varScale="1">
        <p:scale>
          <a:sx n="78" d="100"/>
          <a:sy n="78" d="100"/>
        </p:scale>
        <p:origin x="168" y="720"/>
      </p:cViewPr>
      <p:guideLst/>
    </p:cSldViewPr>
  </p:slideViewPr>
  <p:notesTextViewPr>
    <p:cViewPr>
      <p:scale>
        <a:sx n="1" d="1"/>
        <a:sy n="1" d="1"/>
      </p:scale>
      <p:origin x="0" y="0"/>
    </p:cViewPr>
  </p:notesTextViewPr>
  <p:sorterViewPr>
    <p:cViewPr>
      <p:scale>
        <a:sx n="1" d="1"/>
        <a:sy n="1" d="1"/>
      </p:scale>
      <p:origin x="0" y="0"/>
    </p:cViewPr>
  </p:sorterViewPr>
  <p:notesViewPr>
    <p:cSldViewPr snapToGrid="0" snapToObjects="1">
      <p:cViewPr varScale="1">
        <p:scale>
          <a:sx n="84" d="100"/>
          <a:sy n="84" d="100"/>
        </p:scale>
        <p:origin x="391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handoutMaster" Target="handoutMasters/handoutMaster1.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font" Target="fonts/font2.fntdata"/><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BED35B4-2A83-4722-A4B8-D6741F2E7C73}" type="datetimeFigureOut">
              <a:rPr lang="ko-KR" altLang="en-US" smtClean="0"/>
              <a:t>2026. 8. 28.</a:t>
            </a:fld>
            <a:endParaRPr lang="ko-KR" altLang="en-US"/>
          </a:p>
        </p:txBody>
      </p:sp>
      <p:sp>
        <p:nvSpPr>
          <p:cNvPr id="4" name="바닥글 개체 틀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74A9D64-5906-4119-9FD8-C3422B3B3113}" type="slidenum">
              <a:rPr lang="ko-KR" altLang="en-US" smtClean="0"/>
              <a:t>‹#›</a:t>
            </a:fld>
            <a:endParaRPr lang="ko-KR" altLang="en-US"/>
          </a:p>
        </p:txBody>
      </p:sp>
    </p:spTree>
    <p:extLst>
      <p:ext uri="{BB962C8B-B14F-4D97-AF65-F5344CB8AC3E}">
        <p14:creationId xmlns:p14="http://schemas.microsoft.com/office/powerpoint/2010/main" val="297437869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제목 슬라이드">
    <p:spTree>
      <p:nvGrpSpPr>
        <p:cNvPr id="1" name=""/>
        <p:cNvGrpSpPr/>
        <p:nvPr/>
      </p:nvGrpSpPr>
      <p:grpSpPr>
        <a:xfrm>
          <a:off x="0" y="0"/>
          <a:ext cx="0" cy="0"/>
          <a:chOff x="0" y="0"/>
          <a:chExt cx="0" cy="0"/>
        </a:xfrm>
      </p:grpSpPr>
      <p:sp>
        <p:nvSpPr>
          <p:cNvPr id="3" name="그림 개체 틀 2">
            <a:extLst>
              <a:ext uri="{FF2B5EF4-FFF2-40B4-BE49-F238E27FC236}">
                <a16:creationId xmlns:a16="http://schemas.microsoft.com/office/drawing/2014/main" id="{BE61EEC9-5187-E848-BA41-E4DD8A4B9A76}"/>
              </a:ext>
            </a:extLst>
          </p:cNvPr>
          <p:cNvSpPr>
            <a:spLocks noGrp="1"/>
          </p:cNvSpPr>
          <p:nvPr>
            <p:ph type="pic" sz="quarter" idx="10"/>
          </p:nvPr>
        </p:nvSpPr>
        <p:spPr>
          <a:xfrm>
            <a:off x="0" y="3429000"/>
            <a:ext cx="12192000" cy="3429000"/>
          </a:xfrm>
        </p:spPr>
        <p:txBody>
          <a:bodyPr/>
          <a:lstStyle/>
          <a:p>
            <a:r>
              <a:rPr kumimoji="1" lang="en-US" altLang="en-US"/>
              <a:t>Click icon to add picture</a:t>
            </a:r>
            <a:endParaRPr kumimoji="1" lang="ko-Kore-KR" altLang="en-US"/>
          </a:p>
        </p:txBody>
      </p:sp>
    </p:spTree>
    <p:extLst>
      <p:ext uri="{BB962C8B-B14F-4D97-AF65-F5344CB8AC3E}">
        <p14:creationId xmlns:p14="http://schemas.microsoft.com/office/powerpoint/2010/main" val="19371766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사용자 지정 레이아웃">
    <p:spTree>
      <p:nvGrpSpPr>
        <p:cNvPr id="1" name=""/>
        <p:cNvGrpSpPr/>
        <p:nvPr/>
      </p:nvGrpSpPr>
      <p:grpSpPr>
        <a:xfrm>
          <a:off x="0" y="0"/>
          <a:ext cx="0" cy="0"/>
          <a:chOff x="0" y="0"/>
          <a:chExt cx="0" cy="0"/>
        </a:xfrm>
      </p:grpSpPr>
      <p:sp>
        <p:nvSpPr>
          <p:cNvPr id="3" name="그림 개체 틀 2">
            <a:extLst>
              <a:ext uri="{FF2B5EF4-FFF2-40B4-BE49-F238E27FC236}">
                <a16:creationId xmlns:a16="http://schemas.microsoft.com/office/drawing/2014/main" id="{A69072F7-5365-FB48-946F-8360EA3615DA}"/>
              </a:ext>
            </a:extLst>
          </p:cNvPr>
          <p:cNvSpPr>
            <a:spLocks noGrp="1"/>
          </p:cNvSpPr>
          <p:nvPr>
            <p:ph type="pic" sz="quarter" idx="10"/>
          </p:nvPr>
        </p:nvSpPr>
        <p:spPr>
          <a:xfrm>
            <a:off x="0" y="0"/>
            <a:ext cx="3581400" cy="3429000"/>
          </a:xfrm>
        </p:spPr>
        <p:txBody>
          <a:bodyPr/>
          <a:lstStyle/>
          <a:p>
            <a:r>
              <a:rPr kumimoji="1" lang="en-US" altLang="en-US"/>
              <a:t>Click icon to add picture</a:t>
            </a:r>
            <a:endParaRPr kumimoji="1" lang="ko-Kore-KR" altLang="en-US"/>
          </a:p>
        </p:txBody>
      </p:sp>
    </p:spTree>
    <p:extLst>
      <p:ext uri="{BB962C8B-B14F-4D97-AF65-F5344CB8AC3E}">
        <p14:creationId xmlns:p14="http://schemas.microsoft.com/office/powerpoint/2010/main" val="3807910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사용자 지정 레이아웃">
    <p:spTree>
      <p:nvGrpSpPr>
        <p:cNvPr id="1" name=""/>
        <p:cNvGrpSpPr/>
        <p:nvPr/>
      </p:nvGrpSpPr>
      <p:grpSpPr>
        <a:xfrm>
          <a:off x="0" y="0"/>
          <a:ext cx="0" cy="0"/>
          <a:chOff x="0" y="0"/>
          <a:chExt cx="0" cy="0"/>
        </a:xfrm>
      </p:grpSpPr>
      <p:sp>
        <p:nvSpPr>
          <p:cNvPr id="4" name="그림 개체 틀 3">
            <a:extLst>
              <a:ext uri="{FF2B5EF4-FFF2-40B4-BE49-F238E27FC236}">
                <a16:creationId xmlns:a16="http://schemas.microsoft.com/office/drawing/2014/main" id="{20D9BCBF-C382-9340-AF34-1DF9566572CD}"/>
              </a:ext>
            </a:extLst>
          </p:cNvPr>
          <p:cNvSpPr>
            <a:spLocks noGrp="1"/>
          </p:cNvSpPr>
          <p:nvPr>
            <p:ph type="pic" sz="quarter" idx="10"/>
          </p:nvPr>
        </p:nvSpPr>
        <p:spPr>
          <a:xfrm>
            <a:off x="0" y="0"/>
            <a:ext cx="4800599" cy="6858000"/>
          </a:xfrm>
        </p:spPr>
        <p:txBody>
          <a:bodyPr/>
          <a:lstStyle/>
          <a:p>
            <a:r>
              <a:rPr kumimoji="1" lang="en-US" altLang="en-US"/>
              <a:t>Click icon to add picture</a:t>
            </a:r>
            <a:endParaRPr kumimoji="1" lang="ko-Kore-KR" altLang="en-US"/>
          </a:p>
        </p:txBody>
      </p:sp>
    </p:spTree>
    <p:extLst>
      <p:ext uri="{BB962C8B-B14F-4D97-AF65-F5344CB8AC3E}">
        <p14:creationId xmlns:p14="http://schemas.microsoft.com/office/powerpoint/2010/main" val="21973529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사용자 지정 레이아웃">
    <p:spTree>
      <p:nvGrpSpPr>
        <p:cNvPr id="1" name=""/>
        <p:cNvGrpSpPr/>
        <p:nvPr/>
      </p:nvGrpSpPr>
      <p:grpSpPr>
        <a:xfrm>
          <a:off x="0" y="0"/>
          <a:ext cx="0" cy="0"/>
          <a:chOff x="0" y="0"/>
          <a:chExt cx="0" cy="0"/>
        </a:xfrm>
      </p:grpSpPr>
      <p:sp>
        <p:nvSpPr>
          <p:cNvPr id="6" name="그림 개체 틀 5">
            <a:extLst>
              <a:ext uri="{FF2B5EF4-FFF2-40B4-BE49-F238E27FC236}">
                <a16:creationId xmlns:a16="http://schemas.microsoft.com/office/drawing/2014/main" id="{C04EC0BF-E52C-9F44-A6CA-FC6CC4AD113C}"/>
              </a:ext>
            </a:extLst>
          </p:cNvPr>
          <p:cNvSpPr>
            <a:spLocks noGrp="1"/>
          </p:cNvSpPr>
          <p:nvPr>
            <p:ph type="pic" sz="quarter" idx="14"/>
          </p:nvPr>
        </p:nvSpPr>
        <p:spPr>
          <a:xfrm>
            <a:off x="8823960" y="1447800"/>
            <a:ext cx="3368040" cy="5410200"/>
          </a:xfrm>
          <a:prstGeom prst="rect">
            <a:avLst/>
          </a:prstGeom>
        </p:spPr>
        <p:txBody>
          <a:bodyPr/>
          <a:lstStyle/>
          <a:p>
            <a:r>
              <a:rPr kumimoji="1" lang="en-US" altLang="en-US"/>
              <a:t>Click icon to add picture</a:t>
            </a:r>
            <a:endParaRPr kumimoji="1" lang="ko-Kore-KR" altLang="en-US" dirty="0"/>
          </a:p>
        </p:txBody>
      </p:sp>
      <p:sp>
        <p:nvSpPr>
          <p:cNvPr id="2" name="제목 1"/>
          <p:cNvSpPr>
            <a:spLocks noGrp="1"/>
          </p:cNvSpPr>
          <p:nvPr>
            <p:ph type="title"/>
          </p:nvPr>
        </p:nvSpPr>
        <p:spPr>
          <a:xfrm>
            <a:off x="518160" y="1447801"/>
            <a:ext cx="7696200" cy="1062570"/>
          </a:xfrm>
        </p:spPr>
        <p:txBody>
          <a:bodyPr/>
          <a:lstStyle/>
          <a:p>
            <a:r>
              <a:rPr lang="en-US" altLang="ko-KR"/>
              <a:t>Click to edit Master title style</a:t>
            </a:r>
            <a:endParaRPr lang="ko-KR" altLang="en-US" dirty="0"/>
          </a:p>
        </p:txBody>
      </p:sp>
      <p:sp>
        <p:nvSpPr>
          <p:cNvPr id="10" name="텍스트 개체 틀 9"/>
          <p:cNvSpPr>
            <a:spLocks noGrp="1"/>
          </p:cNvSpPr>
          <p:nvPr>
            <p:ph type="body" sz="quarter" idx="15"/>
          </p:nvPr>
        </p:nvSpPr>
        <p:spPr>
          <a:xfrm>
            <a:off x="518160" y="2663825"/>
            <a:ext cx="7696200" cy="3355975"/>
          </a:xfrm>
        </p:spPr>
        <p:txBody>
          <a:bodyPr>
            <a:normAutofit/>
          </a:bodyPr>
          <a:lstStyle>
            <a:lvl1pPr marL="0" indent="0">
              <a:buNone/>
              <a:defRPr sz="1800"/>
            </a:lvl1pPr>
            <a:lvl2pPr marL="457200" indent="0">
              <a:buNone/>
              <a:defRPr sz="1600"/>
            </a:lvl2pPr>
            <a:lvl3pPr marL="914400" indent="0">
              <a:buNone/>
              <a:defRPr sz="1400"/>
            </a:lvl3pPr>
            <a:lvl4pPr marL="1371600" indent="0">
              <a:buNone/>
              <a:defRPr sz="1200"/>
            </a:lvl4pPr>
            <a:lvl5pPr marL="1828800" indent="0">
              <a:buNone/>
              <a:defRPr sz="1200"/>
            </a:lvl5pPr>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ko-KR" altLang="en-US"/>
          </a:p>
        </p:txBody>
      </p:sp>
    </p:spTree>
    <p:extLst>
      <p:ext uri="{BB962C8B-B14F-4D97-AF65-F5344CB8AC3E}">
        <p14:creationId xmlns:p14="http://schemas.microsoft.com/office/powerpoint/2010/main" val="908406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사용자 지정 레이아웃">
    <p:spTree>
      <p:nvGrpSpPr>
        <p:cNvPr id="1" name=""/>
        <p:cNvGrpSpPr/>
        <p:nvPr/>
      </p:nvGrpSpPr>
      <p:grpSpPr>
        <a:xfrm>
          <a:off x="0" y="0"/>
          <a:ext cx="0" cy="0"/>
          <a:chOff x="0" y="0"/>
          <a:chExt cx="0" cy="0"/>
        </a:xfrm>
      </p:grpSpPr>
      <p:sp>
        <p:nvSpPr>
          <p:cNvPr id="5" name="그림 개체 틀 2">
            <a:extLst>
              <a:ext uri="{FF2B5EF4-FFF2-40B4-BE49-F238E27FC236}">
                <a16:creationId xmlns:a16="http://schemas.microsoft.com/office/drawing/2014/main" id="{465FCF2A-94C5-4B4D-8DDD-37D520AADF63}"/>
              </a:ext>
            </a:extLst>
          </p:cNvPr>
          <p:cNvSpPr>
            <a:spLocks noGrp="1"/>
          </p:cNvSpPr>
          <p:nvPr>
            <p:ph type="pic" sz="quarter" idx="11"/>
          </p:nvPr>
        </p:nvSpPr>
        <p:spPr>
          <a:xfrm>
            <a:off x="0" y="3429000"/>
            <a:ext cx="12192000" cy="3429000"/>
          </a:xfrm>
        </p:spPr>
        <p:txBody>
          <a:bodyPr/>
          <a:lstStyle/>
          <a:p>
            <a:r>
              <a:rPr kumimoji="1" lang="en-US" altLang="en-US"/>
              <a:t>Click icon to add picture</a:t>
            </a:r>
            <a:endParaRPr kumimoji="1" lang="ko-Kore-KR" altLang="en-US"/>
          </a:p>
        </p:txBody>
      </p:sp>
    </p:spTree>
    <p:extLst>
      <p:ext uri="{BB962C8B-B14F-4D97-AF65-F5344CB8AC3E}">
        <p14:creationId xmlns:p14="http://schemas.microsoft.com/office/powerpoint/2010/main" val="33587751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3BA3B2E4-3943-2144-85F6-F1B6DE935EC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ko-KR" altLang="en-US"/>
              <a:t>마스터 제목 스타일 편집</a:t>
            </a:r>
            <a:endParaRPr kumimoji="1" lang="ko-Kore-KR" altLang="en-US"/>
          </a:p>
        </p:txBody>
      </p:sp>
      <p:sp>
        <p:nvSpPr>
          <p:cNvPr id="3" name="텍스트 개체 틀 2">
            <a:extLst>
              <a:ext uri="{FF2B5EF4-FFF2-40B4-BE49-F238E27FC236}">
                <a16:creationId xmlns:a16="http://schemas.microsoft.com/office/drawing/2014/main" id="{DDA5E598-A147-D346-AFBA-22F94E6AF0E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ko-KR" altLang="en-US"/>
              <a:t>마스터 텍스트 스타일을 편집하려면 클릭</a:t>
            </a:r>
          </a:p>
          <a:p>
            <a:pPr lvl="1"/>
            <a:r>
              <a:rPr kumimoji="1" lang="ko-KR" altLang="en-US"/>
              <a:t>두 번째 수준</a:t>
            </a:r>
          </a:p>
          <a:p>
            <a:pPr lvl="2"/>
            <a:r>
              <a:rPr kumimoji="1" lang="ko-KR" altLang="en-US"/>
              <a:t>세 번째 수준</a:t>
            </a:r>
          </a:p>
          <a:p>
            <a:pPr lvl="3"/>
            <a:r>
              <a:rPr kumimoji="1" lang="ko-KR" altLang="en-US"/>
              <a:t>네 번째 수준</a:t>
            </a:r>
          </a:p>
          <a:p>
            <a:pPr lvl="4"/>
            <a:r>
              <a:rPr kumimoji="1" lang="ko-KR" altLang="en-US"/>
              <a:t>다섯 번째 수준</a:t>
            </a:r>
            <a:endParaRPr kumimoji="1" lang="ko-Kore-KR" altLang="en-US"/>
          </a:p>
        </p:txBody>
      </p:sp>
      <p:sp>
        <p:nvSpPr>
          <p:cNvPr id="4" name="날짜 개체 틀 3">
            <a:extLst>
              <a:ext uri="{FF2B5EF4-FFF2-40B4-BE49-F238E27FC236}">
                <a16:creationId xmlns:a16="http://schemas.microsoft.com/office/drawing/2014/main" id="{6062ABA3-DAF3-6B48-89C1-4B28EDC868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A79520-3931-EF42-B7DA-718F7B2BA069}" type="datetimeFigureOut">
              <a:t>8/28/26</a:t>
            </a:fld>
            <a:endParaRPr kumimoji="1" lang="ko-Kore-KR" altLang="en-US"/>
          </a:p>
        </p:txBody>
      </p:sp>
      <p:sp>
        <p:nvSpPr>
          <p:cNvPr id="5" name="바닥글 개체 틀 4">
            <a:extLst>
              <a:ext uri="{FF2B5EF4-FFF2-40B4-BE49-F238E27FC236}">
                <a16:creationId xmlns:a16="http://schemas.microsoft.com/office/drawing/2014/main" id="{82D25799-7ABC-CB43-B6C5-A395458E7A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ko-Kore-KR" altLang="en-US"/>
          </a:p>
        </p:txBody>
      </p:sp>
      <p:sp>
        <p:nvSpPr>
          <p:cNvPr id="6" name="슬라이드 번호 개체 틀 5">
            <a:extLst>
              <a:ext uri="{FF2B5EF4-FFF2-40B4-BE49-F238E27FC236}">
                <a16:creationId xmlns:a16="http://schemas.microsoft.com/office/drawing/2014/main" id="{D52E79E6-70D9-3046-9BC4-11B2C5A90CE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3DA8D7-9172-8943-98F2-57A3CD99C44A}" type="slidenum">
              <a:t>‹#›</a:t>
            </a:fld>
            <a:endParaRPr kumimoji="1" lang="ko-Kore-KR" altLang="en-US"/>
          </a:p>
        </p:txBody>
      </p:sp>
    </p:spTree>
    <p:extLst>
      <p:ext uri="{BB962C8B-B14F-4D97-AF65-F5344CB8AC3E}">
        <p14:creationId xmlns:p14="http://schemas.microsoft.com/office/powerpoint/2010/main" val="34896886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ore-K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19" name="그림 개체 틀 18">
            <a:extLst>
              <a:ext uri="{FF2B5EF4-FFF2-40B4-BE49-F238E27FC236}">
                <a16:creationId xmlns:a16="http://schemas.microsoft.com/office/drawing/2014/main" id="{A4EAEF6C-4260-2548-BA87-E31EA2A8E94E}"/>
              </a:ext>
            </a:extLst>
          </p:cNvPr>
          <p:cNvPicPr>
            <a:picLocks noGrp="1" noChangeAspect="1"/>
          </p:cNvPicPr>
          <p:nvPr>
            <p:ph type="pic" sz="quarter" idx="10"/>
          </p:nvPr>
        </p:nvPicPr>
        <p:blipFill>
          <a:blip r:embed="rId2"/>
          <a:srcRect/>
          <a:stretch/>
        </p:blipFill>
        <p:spPr>
          <a:xfrm>
            <a:off x="-2" y="-65827"/>
            <a:ext cx="11361685" cy="7566378"/>
          </a:xfrm>
        </p:spPr>
      </p:pic>
      <p:sp>
        <p:nvSpPr>
          <p:cNvPr id="27" name="직사각형 26">
            <a:extLst>
              <a:ext uri="{FF2B5EF4-FFF2-40B4-BE49-F238E27FC236}">
                <a16:creationId xmlns:a16="http://schemas.microsoft.com/office/drawing/2014/main" id="{B6EEA1CA-9E96-3C4E-AC72-462380D0677E}"/>
              </a:ext>
            </a:extLst>
          </p:cNvPr>
          <p:cNvSpPr/>
          <p:nvPr/>
        </p:nvSpPr>
        <p:spPr>
          <a:xfrm rot="10800000" flipV="1">
            <a:off x="273897" y="5183374"/>
            <a:ext cx="10983108" cy="1200329"/>
          </a:xfrm>
          <a:prstGeom prst="rect">
            <a:avLst/>
          </a:prstGeom>
        </p:spPr>
        <p:txBody>
          <a:bodyPr wrap="square">
            <a:spAutoFit/>
          </a:bodyPr>
          <a:lstStyle/>
          <a:p>
            <a:pPr algn="ctr"/>
            <a:r>
              <a:rPr lang="en-US" altLang="ko-Kore-KR" sz="7200" b="1" dirty="0">
                <a:solidFill>
                  <a:schemeClr val="bg1"/>
                </a:solidFill>
                <a:latin typeface="Arial" panose="020B0604020202020204" pitchFamily="34" charset="0"/>
                <a:cs typeface="Arial" panose="020B0604020202020204" pitchFamily="34" charset="0"/>
              </a:rPr>
              <a:t>                      Series SC3</a:t>
            </a:r>
          </a:p>
        </p:txBody>
      </p:sp>
      <p:sp>
        <p:nvSpPr>
          <p:cNvPr id="38" name="직사각형 37">
            <a:extLst>
              <a:ext uri="{FF2B5EF4-FFF2-40B4-BE49-F238E27FC236}">
                <a16:creationId xmlns:a16="http://schemas.microsoft.com/office/drawing/2014/main" id="{EDC65ADE-EA5C-194F-9A27-95659D6C5F80}"/>
              </a:ext>
            </a:extLst>
          </p:cNvPr>
          <p:cNvSpPr/>
          <p:nvPr/>
        </p:nvSpPr>
        <p:spPr>
          <a:xfrm>
            <a:off x="5416062" y="6383704"/>
            <a:ext cx="5705019" cy="416011"/>
          </a:xfrm>
          <a:prstGeom prst="rect">
            <a:avLst/>
          </a:prstGeom>
        </p:spPr>
        <p:txBody>
          <a:bodyPr wrap="square">
            <a:spAutoFit/>
          </a:bodyPr>
          <a:lstStyle/>
          <a:p>
            <a:pPr>
              <a:lnSpc>
                <a:spcPct val="150000"/>
              </a:lnSpc>
            </a:pPr>
            <a:r>
              <a:rPr lang="en-US" altLang="ko-Kore-KR" sz="1600" b="1" spc="300" dirty="0">
                <a:solidFill>
                  <a:schemeClr val="bg1"/>
                </a:solidFill>
                <a:latin typeface="Arial" panose="020B0604020202020204" pitchFamily="34" charset="0"/>
                <a:cs typeface="Arial" panose="020B0604020202020204" pitchFamily="34" charset="0"/>
              </a:rPr>
              <a:t>       Two Independent Weighing Channels</a:t>
            </a:r>
          </a:p>
        </p:txBody>
      </p:sp>
    </p:spTree>
    <p:extLst>
      <p:ext uri="{BB962C8B-B14F-4D97-AF65-F5344CB8AC3E}">
        <p14:creationId xmlns:p14="http://schemas.microsoft.com/office/powerpoint/2010/main" val="36371075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직사각형 16">
            <a:extLst>
              <a:ext uri="{FF2B5EF4-FFF2-40B4-BE49-F238E27FC236}">
                <a16:creationId xmlns:a16="http://schemas.microsoft.com/office/drawing/2014/main" id="{7D76C429-8938-EA41-A060-DB69193C5617}"/>
              </a:ext>
            </a:extLst>
          </p:cNvPr>
          <p:cNvSpPr/>
          <p:nvPr/>
        </p:nvSpPr>
        <p:spPr>
          <a:xfrm>
            <a:off x="5451231" y="0"/>
            <a:ext cx="6964638" cy="7448193"/>
          </a:xfrm>
          <a:prstGeom prst="rect">
            <a:avLst/>
          </a:prstGeom>
          <a:solidFill>
            <a:schemeClr val="bg1">
              <a:lumMod val="85000"/>
            </a:schemeClr>
          </a:solidFill>
        </p:spPr>
        <p:txBody>
          <a:bodyPr wrap="square">
            <a:spAutoFit/>
          </a:bodyPr>
          <a:lstStyle/>
          <a:p>
            <a:pPr algn="ctr"/>
            <a:r>
              <a:rPr lang="en-CA" sz="2000" b="1" i="1" dirty="0">
                <a:latin typeface="Arial" panose="020B0604020202020204" pitchFamily="34" charset="0"/>
                <a:cs typeface="Arial" panose="020B0604020202020204" pitchFamily="34" charset="0"/>
              </a:rPr>
              <a:t>Transform your lift truck into a versatile, two-in-one check-weighing platform.</a:t>
            </a:r>
          </a:p>
          <a:p>
            <a:pPr algn="ctr"/>
            <a:endParaRPr lang="en-CA" sz="1600" b="1" i="1" dirty="0">
              <a:latin typeface="Arial" panose="020B0604020202020204" pitchFamily="34" charset="0"/>
              <a:cs typeface="Arial" panose="020B0604020202020204" pitchFamily="34" charset="0"/>
            </a:endParaRPr>
          </a:p>
          <a:p>
            <a:r>
              <a:rPr lang="en-CA" sz="1600" dirty="0"/>
              <a:t>Standard forklift scales require time consuming recalibration every time you swap attachments. The </a:t>
            </a:r>
            <a:r>
              <a:rPr lang="en-CA" sz="1600" b="1" dirty="0" err="1"/>
              <a:t>SkidWeigh</a:t>
            </a:r>
            <a:r>
              <a:rPr lang="en-CA" sz="1600" b="1" dirty="0"/>
              <a:t> Classic SC3</a:t>
            </a:r>
            <a:r>
              <a:rPr lang="en-CA" sz="1600" dirty="0"/>
              <a:t> solves this bottleneck with </a:t>
            </a:r>
            <a:r>
              <a:rPr lang="en-CA" sz="1600" b="1" dirty="0"/>
              <a:t>two completely independent weighing channels</a:t>
            </a:r>
            <a:r>
              <a:rPr lang="en-CA" sz="1600" dirty="0"/>
              <a:t>.</a:t>
            </a:r>
          </a:p>
          <a:p>
            <a:r>
              <a:rPr lang="en-CA" sz="1600" dirty="0"/>
              <a:t>Whether switching from standard forks to a paper roll clamp, or utilizing fork extensions, operators can instantly toggle between pre-calibrated attachment profiles at the touch of a button.</a:t>
            </a:r>
          </a:p>
          <a:p>
            <a:r>
              <a:rPr lang="en-CA" sz="1600" dirty="0"/>
              <a:t> </a:t>
            </a:r>
          </a:p>
          <a:p>
            <a:pPr lvl="0"/>
            <a:r>
              <a:rPr lang="en-CA" sz="1600" b="1" dirty="0"/>
              <a:t>Two Independent Channels:</a:t>
            </a:r>
            <a:r>
              <a:rPr lang="en-CA" sz="1600" dirty="0"/>
              <a:t> </a:t>
            </a:r>
          </a:p>
          <a:p>
            <a:pPr lvl="0"/>
            <a:r>
              <a:rPr lang="en-CA" sz="1600" dirty="0"/>
              <a:t>Store separate calibration profiles for quick-disconnect attachments, clamps, or extensions.</a:t>
            </a:r>
          </a:p>
          <a:p>
            <a:pPr lvl="0"/>
            <a:r>
              <a:rPr lang="en-CA" sz="1600" b="1" dirty="0"/>
              <a:t>"Lift-N-Weigh" Functionality:</a:t>
            </a:r>
            <a:r>
              <a:rPr lang="en-CA" sz="1600" dirty="0"/>
              <a:t> </a:t>
            </a:r>
          </a:p>
          <a:p>
            <a:pPr lvl="0"/>
            <a:r>
              <a:rPr lang="en-CA" sz="1600" dirty="0"/>
              <a:t>Automatically captures and displays accurate weight during the normal lift cycle. No driver intervention required.</a:t>
            </a:r>
          </a:p>
          <a:p>
            <a:pPr lvl="0"/>
            <a:r>
              <a:rPr lang="en-CA" sz="1600" b="1" dirty="0"/>
              <a:t>Dual Overload Safety Alerts:</a:t>
            </a:r>
            <a:r>
              <a:rPr lang="en-CA" sz="1600" dirty="0"/>
              <a:t> </a:t>
            </a:r>
          </a:p>
          <a:p>
            <a:pPr lvl="0"/>
            <a:r>
              <a:rPr lang="en-CA" sz="1600" dirty="0"/>
              <a:t>Independent visual and audible alarms for each active channel protect vehicle and racking limits.</a:t>
            </a:r>
          </a:p>
          <a:p>
            <a:pPr lvl="0"/>
            <a:r>
              <a:rPr lang="en-CA" sz="1600" b="1" dirty="0"/>
              <a:t>High Capacity &amp; Precision:</a:t>
            </a:r>
            <a:r>
              <a:rPr lang="en-CA" sz="1600" dirty="0"/>
              <a:t> Measures up to 99,999 lbs/kg with an operational accuracy of ±1% or better of the vehicle's rated capacity.</a:t>
            </a:r>
          </a:p>
          <a:p>
            <a:pPr lvl="0"/>
            <a:r>
              <a:rPr lang="en-CA" sz="1600" b="1" dirty="0"/>
              <a:t>Ruggedized Build:</a:t>
            </a:r>
            <a:r>
              <a:rPr lang="en-CA" sz="1600" dirty="0"/>
              <a:t> </a:t>
            </a:r>
          </a:p>
          <a:p>
            <a:pPr lvl="0"/>
            <a:r>
              <a:rPr lang="en-CA" sz="1600" dirty="0"/>
              <a:t>IP65-rated digital enclosure engineered without moving parts to match the entire lifecycle of the forklift.</a:t>
            </a:r>
          </a:p>
          <a:p>
            <a:pPr lvl="0"/>
            <a:r>
              <a:rPr lang="en-CA" sz="1600" b="1" dirty="0"/>
              <a:t>Universal Power Compatibility:</a:t>
            </a:r>
            <a:r>
              <a:rPr lang="en-CA" sz="1600" dirty="0"/>
              <a:t> </a:t>
            </a:r>
          </a:p>
          <a:p>
            <a:pPr lvl="0"/>
            <a:r>
              <a:rPr lang="en-CA" sz="1600" dirty="0"/>
              <a:t>Operates on standard 12 to 55 VDC input voltages (with optional adapters up to 80 VDC). </a:t>
            </a:r>
          </a:p>
          <a:p>
            <a:endParaRPr lang="en-CA" dirty="0"/>
          </a:p>
          <a:p>
            <a:r>
              <a:rPr lang="en-CA" sz="2000" b="1" dirty="0">
                <a:latin typeface="Arial" panose="020B0604020202020204" pitchFamily="34" charset="0"/>
                <a:cs typeface="Arial" panose="020B0604020202020204" pitchFamily="34" charset="0"/>
              </a:rPr>
              <a:t> </a:t>
            </a:r>
          </a:p>
        </p:txBody>
      </p:sp>
      <p:pic>
        <p:nvPicPr>
          <p:cNvPr id="4" name="Picture 3">
            <a:extLst>
              <a:ext uri="{FF2B5EF4-FFF2-40B4-BE49-F238E27FC236}">
                <a16:creationId xmlns:a16="http://schemas.microsoft.com/office/drawing/2014/main" id="{58B569D2-BE7F-B1A2-5253-D9EACF6FC90B}"/>
              </a:ext>
            </a:extLst>
          </p:cNvPr>
          <p:cNvPicPr>
            <a:picLocks noChangeAspect="1"/>
          </p:cNvPicPr>
          <p:nvPr/>
        </p:nvPicPr>
        <p:blipFill>
          <a:blip r:embed="rId2"/>
          <a:stretch>
            <a:fillRect/>
          </a:stretch>
        </p:blipFill>
        <p:spPr>
          <a:xfrm rot="5400000">
            <a:off x="-1112719" y="786423"/>
            <a:ext cx="7518403" cy="5609495"/>
          </a:xfrm>
          <a:prstGeom prst="rect">
            <a:avLst/>
          </a:prstGeom>
        </p:spPr>
      </p:pic>
    </p:spTree>
    <p:extLst>
      <p:ext uri="{BB962C8B-B14F-4D97-AF65-F5344CB8AC3E}">
        <p14:creationId xmlns:p14="http://schemas.microsoft.com/office/powerpoint/2010/main" val="8739053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제목 2"/>
          <p:cNvSpPr>
            <a:spLocks noGrp="1"/>
          </p:cNvSpPr>
          <p:nvPr>
            <p:ph type="title"/>
          </p:nvPr>
        </p:nvSpPr>
        <p:spPr>
          <a:xfrm>
            <a:off x="518160" y="271745"/>
            <a:ext cx="7696200" cy="1062570"/>
          </a:xfrm>
        </p:spPr>
        <p:txBody>
          <a:bodyPr/>
          <a:lstStyle/>
          <a:p>
            <a:r>
              <a:rPr lang="en-US" altLang="ko-KR" dirty="0">
                <a:solidFill>
                  <a:schemeClr val="bg1"/>
                </a:solidFill>
              </a:rPr>
              <a:t>The 6 most common downtime codes</a:t>
            </a:r>
            <a:endParaRPr lang="ko-KR" altLang="en-US" dirty="0">
              <a:solidFill>
                <a:schemeClr val="bg1"/>
              </a:solidFill>
            </a:endParaRPr>
          </a:p>
        </p:txBody>
      </p:sp>
      <p:sp>
        <p:nvSpPr>
          <p:cNvPr id="8" name="TextBox 7">
            <a:extLst>
              <a:ext uri="{FF2B5EF4-FFF2-40B4-BE49-F238E27FC236}">
                <a16:creationId xmlns:a16="http://schemas.microsoft.com/office/drawing/2014/main" id="{E28B589F-30A4-B8B2-BE50-3BB9274369BA}"/>
              </a:ext>
            </a:extLst>
          </p:cNvPr>
          <p:cNvSpPr txBox="1"/>
          <p:nvPr/>
        </p:nvSpPr>
        <p:spPr>
          <a:xfrm>
            <a:off x="0" y="0"/>
            <a:ext cx="6749104" cy="14034611"/>
          </a:xfrm>
          <a:prstGeom prst="rect">
            <a:avLst/>
          </a:prstGeom>
          <a:solidFill>
            <a:schemeClr val="bg1">
              <a:lumMod val="85000"/>
            </a:schemeClr>
          </a:solidFill>
        </p:spPr>
        <p:txBody>
          <a:bodyPr wrap="square" rtlCol="0">
            <a:spAutoFit/>
          </a:bodyPr>
          <a:lstStyle/>
          <a:p>
            <a:r>
              <a:rPr lang="en-CA" sz="2400" b="1" dirty="0"/>
              <a:t>"One Scale. Two Weighing Channels. Zero Recalibration.”</a:t>
            </a:r>
          </a:p>
          <a:p>
            <a:endParaRPr lang="en-US" sz="2400" b="1" dirty="0">
              <a:latin typeface="Arial" panose="020B0604020202020204" pitchFamily="34" charset="0"/>
              <a:cs typeface="Arial" panose="020B0604020202020204" pitchFamily="34" charset="0"/>
            </a:endParaRPr>
          </a:p>
          <a:p>
            <a:pPr lvl="0"/>
            <a:r>
              <a:rPr lang="en-CA" b="1" dirty="0"/>
              <a:t>"Flick the Switch, Keep on Moving:” </a:t>
            </a:r>
          </a:p>
          <a:p>
            <a:pPr lvl="0"/>
            <a:r>
              <a:rPr lang="en-CA" dirty="0"/>
              <a:t>Seamlessly transition between standard forks, extensions, or clamps without losing accuracy or halting production.</a:t>
            </a:r>
          </a:p>
          <a:p>
            <a:pPr lvl="0"/>
            <a:r>
              <a:rPr lang="en-CA" b="1" dirty="0"/>
              <a:t>"Plug-and-Weigh Simplicity:” </a:t>
            </a:r>
          </a:p>
          <a:p>
            <a:pPr lvl="0"/>
            <a:r>
              <a:rPr lang="en-CA" dirty="0"/>
              <a:t>Program Channel 1 for your primary setup and Channel 2 for your secondary attachment. The system handles the loads weight automatically on both channels.</a:t>
            </a:r>
          </a:p>
          <a:p>
            <a:pPr lvl="0"/>
            <a:r>
              <a:rPr lang="en-CA" b="1" dirty="0"/>
              <a:t>Eliminates Dead Time:</a:t>
            </a:r>
            <a:r>
              <a:rPr lang="en-CA" dirty="0"/>
              <a:t> </a:t>
            </a:r>
          </a:p>
          <a:p>
            <a:pPr lvl="0"/>
            <a:r>
              <a:rPr lang="en-CA" dirty="0"/>
              <a:t>In high-volume warehouses, stopping a forklift to recalibrate a scale when switching from standard forks to a clamp attachment can waste 15 to 30 minutes. The SC3 reduces this transition time to </a:t>
            </a:r>
            <a:r>
              <a:rPr lang="en-CA" b="1" dirty="0"/>
              <a:t>zero</a:t>
            </a:r>
            <a:r>
              <a:rPr lang="en-CA" dirty="0"/>
              <a:t>.</a:t>
            </a:r>
          </a:p>
          <a:p>
            <a:pPr lvl="0"/>
            <a:r>
              <a:rPr lang="en-CA" b="1" dirty="0"/>
              <a:t>Prevents Human Error:</a:t>
            </a:r>
            <a:r>
              <a:rPr lang="en-CA" dirty="0"/>
              <a:t> </a:t>
            </a:r>
          </a:p>
          <a:p>
            <a:pPr lvl="0"/>
            <a:r>
              <a:rPr lang="en-CA" dirty="0"/>
              <a:t>Manual recalibrations leave room for mistakes. If an operator forgets to recalibrate or does it incorrectly, it leads to inaccurate inventory data and potentially dangerous overloaded shipments.</a:t>
            </a:r>
          </a:p>
          <a:p>
            <a:pPr lvl="0"/>
            <a:r>
              <a:rPr lang="en-CA" b="1" dirty="0"/>
              <a:t>Maximizes Fleet Versatility:</a:t>
            </a:r>
          </a:p>
          <a:p>
            <a:pPr lvl="0"/>
            <a:r>
              <a:rPr lang="en-CA" dirty="0"/>
              <a:t> Instead of dedicating specific forklifts to specific attachments, any equipped truck becomes a multi-role asset. This drastically improves overall </a:t>
            </a:r>
            <a:r>
              <a:rPr lang="en-CA" b="1" dirty="0"/>
              <a:t>equipment utilization rates</a:t>
            </a:r>
            <a:r>
              <a:rPr lang="en-CA" dirty="0"/>
              <a:t>. </a:t>
            </a:r>
          </a:p>
          <a:p>
            <a:pPr lvl="0"/>
            <a:endParaRPr lang="en-CA" dirty="0"/>
          </a:p>
          <a:p>
            <a:endParaRPr lang="en-US" sz="2400" dirty="0">
              <a:latin typeface="Arial" panose="020B0604020202020204" pitchFamily="34" charset="0"/>
              <a:cs typeface="Arial" panose="020B0604020202020204" pitchFamily="34" charset="0"/>
            </a:endParaRP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pic>
        <p:nvPicPr>
          <p:cNvPr id="4" name="Picture 3">
            <a:extLst>
              <a:ext uri="{FF2B5EF4-FFF2-40B4-BE49-F238E27FC236}">
                <a16:creationId xmlns:a16="http://schemas.microsoft.com/office/drawing/2014/main" id="{B554FE02-FF6D-B604-65BB-744A6A7EB2B3}"/>
              </a:ext>
            </a:extLst>
          </p:cNvPr>
          <p:cNvPicPr>
            <a:picLocks noChangeAspect="1"/>
          </p:cNvPicPr>
          <p:nvPr/>
        </p:nvPicPr>
        <p:blipFill>
          <a:blip r:embed="rId2"/>
          <a:stretch>
            <a:fillRect/>
          </a:stretch>
        </p:blipFill>
        <p:spPr>
          <a:xfrm>
            <a:off x="6749104" y="-131297"/>
            <a:ext cx="5661911" cy="2963397"/>
          </a:xfrm>
          <a:prstGeom prst="rect">
            <a:avLst/>
          </a:prstGeom>
        </p:spPr>
      </p:pic>
      <p:pic>
        <p:nvPicPr>
          <p:cNvPr id="6" name="Picture 5">
            <a:extLst>
              <a:ext uri="{FF2B5EF4-FFF2-40B4-BE49-F238E27FC236}">
                <a16:creationId xmlns:a16="http://schemas.microsoft.com/office/drawing/2014/main" id="{1501775E-C850-AA39-4C52-4F8E797AC536}"/>
              </a:ext>
            </a:extLst>
          </p:cNvPr>
          <p:cNvPicPr>
            <a:picLocks noChangeAspect="1"/>
          </p:cNvPicPr>
          <p:nvPr/>
        </p:nvPicPr>
        <p:blipFill>
          <a:blip r:embed="rId3"/>
          <a:stretch>
            <a:fillRect/>
          </a:stretch>
        </p:blipFill>
        <p:spPr>
          <a:xfrm>
            <a:off x="6749104" y="2832100"/>
            <a:ext cx="7795819" cy="4025900"/>
          </a:xfrm>
          <a:prstGeom prst="rect">
            <a:avLst/>
          </a:prstGeom>
        </p:spPr>
      </p:pic>
    </p:spTree>
    <p:extLst>
      <p:ext uri="{BB962C8B-B14F-4D97-AF65-F5344CB8AC3E}">
        <p14:creationId xmlns:p14="http://schemas.microsoft.com/office/powerpoint/2010/main" val="9656553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8F48E17-E2A1-4658-BA6E-5556B71B2B79}"/>
            </a:ext>
          </a:extLst>
        </p:cNvPr>
        <p:cNvGrpSpPr/>
        <p:nvPr/>
      </p:nvGrpSpPr>
      <p:grpSpPr>
        <a:xfrm>
          <a:off x="0" y="0"/>
          <a:ext cx="0" cy="0"/>
          <a:chOff x="0" y="0"/>
          <a:chExt cx="0" cy="0"/>
        </a:xfrm>
      </p:grpSpPr>
      <p:sp>
        <p:nvSpPr>
          <p:cNvPr id="3" name="제목 2">
            <a:extLst>
              <a:ext uri="{FF2B5EF4-FFF2-40B4-BE49-F238E27FC236}">
                <a16:creationId xmlns:a16="http://schemas.microsoft.com/office/drawing/2014/main" id="{97E463E1-05F7-971F-370D-28AE46BEE671}"/>
              </a:ext>
            </a:extLst>
          </p:cNvPr>
          <p:cNvSpPr>
            <a:spLocks noGrp="1"/>
          </p:cNvSpPr>
          <p:nvPr>
            <p:ph type="title"/>
          </p:nvPr>
        </p:nvSpPr>
        <p:spPr>
          <a:xfrm>
            <a:off x="518160" y="271745"/>
            <a:ext cx="7696200" cy="1062570"/>
          </a:xfrm>
        </p:spPr>
        <p:txBody>
          <a:bodyPr/>
          <a:lstStyle/>
          <a:p>
            <a:r>
              <a:rPr lang="en-US" altLang="ko-KR" dirty="0">
                <a:solidFill>
                  <a:schemeClr val="bg1"/>
                </a:solidFill>
              </a:rPr>
              <a:t>The 6 most common downtime codes</a:t>
            </a:r>
            <a:endParaRPr lang="ko-KR" altLang="en-US" dirty="0">
              <a:solidFill>
                <a:schemeClr val="bg1"/>
              </a:solidFill>
            </a:endParaRPr>
          </a:p>
        </p:txBody>
      </p:sp>
      <p:sp>
        <p:nvSpPr>
          <p:cNvPr id="8" name="TextBox 7">
            <a:extLst>
              <a:ext uri="{FF2B5EF4-FFF2-40B4-BE49-F238E27FC236}">
                <a16:creationId xmlns:a16="http://schemas.microsoft.com/office/drawing/2014/main" id="{08CFC30C-CFC9-E287-2632-D0E191CDB8B8}"/>
              </a:ext>
            </a:extLst>
          </p:cNvPr>
          <p:cNvSpPr txBox="1"/>
          <p:nvPr/>
        </p:nvSpPr>
        <p:spPr>
          <a:xfrm>
            <a:off x="7700284" y="1"/>
            <a:ext cx="4491716" cy="15604272"/>
          </a:xfrm>
          <a:prstGeom prst="rect">
            <a:avLst/>
          </a:prstGeom>
          <a:solidFill>
            <a:schemeClr val="bg1">
              <a:lumMod val="85000"/>
            </a:schemeClr>
          </a:solidFill>
        </p:spPr>
        <p:txBody>
          <a:bodyPr wrap="square" rtlCol="0">
            <a:spAutoFit/>
          </a:bodyPr>
          <a:lstStyle/>
          <a:p>
            <a:pPr algn="ctr"/>
            <a:endParaRPr lang="en-CA" sz="2000" b="1" dirty="0">
              <a:latin typeface="Arial" panose="020B0604020202020204" pitchFamily="34" charset="0"/>
              <a:cs typeface="Arial" panose="020B0604020202020204" pitchFamily="34" charset="0"/>
            </a:endParaRPr>
          </a:p>
          <a:p>
            <a:pPr algn="ctr"/>
            <a:r>
              <a:rPr lang="en-CA" sz="2000" b="1" dirty="0">
                <a:latin typeface="Arial" panose="020B0604020202020204" pitchFamily="34" charset="0"/>
                <a:cs typeface="Arial" panose="020B0604020202020204" pitchFamily="34" charset="0"/>
              </a:rPr>
              <a:t>Eliminate Attachment Switching Downtime</a:t>
            </a:r>
          </a:p>
          <a:p>
            <a:endParaRPr lang="en-CA" dirty="0"/>
          </a:p>
          <a:p>
            <a:r>
              <a:rPr lang="en-CA" dirty="0"/>
              <a:t>Traditional fleets lose valuable hours swapping attachments due to required system recalibrations or manual mathematical offsets. The SC3 retains calibration for two distinct tools simultaneously, maintaining seamless cross docking performance.</a:t>
            </a:r>
          </a:p>
          <a:p>
            <a:endParaRPr lang="en-CA" dirty="0"/>
          </a:p>
          <a:p>
            <a:r>
              <a:rPr lang="en-CA" dirty="0"/>
              <a:t>Retrofitting forklift with the </a:t>
            </a:r>
            <a:r>
              <a:rPr lang="en-CA" b="1" dirty="0"/>
              <a:t>IVDT </a:t>
            </a:r>
            <a:r>
              <a:rPr lang="en-CA" b="1" dirty="0" err="1"/>
              <a:t>SkidWeigh</a:t>
            </a:r>
            <a:r>
              <a:rPr lang="en-CA" b="1" dirty="0"/>
              <a:t> Classic SC3 </a:t>
            </a:r>
            <a:r>
              <a:rPr lang="en-CA" dirty="0"/>
              <a:t>onboard, dual-channel check-weighing system allows operators to weigh loads instantly during normal lifting.               By eliminating trips to fixed scales and enabling seamless switching between two different attachments without recalibration, this technology will significantly increase pallet throughput, reduce operational costs, and pay for itself within months.</a:t>
            </a:r>
          </a:p>
          <a:p>
            <a:endParaRPr lang="en-CA" dirty="0"/>
          </a:p>
          <a:p>
            <a:endParaRPr lang="en-CA" dirty="0"/>
          </a:p>
          <a:p>
            <a:r>
              <a:rPr lang="en-CA" dirty="0" err="1"/>
              <a:t>www.skidweigh.com</a:t>
            </a:r>
            <a:endParaRPr lang="en-CA" dirty="0"/>
          </a:p>
          <a:p>
            <a:endParaRPr lang="en-CA" dirty="0"/>
          </a:p>
          <a:p>
            <a:endParaRPr lang="en-CA" dirty="0"/>
          </a:p>
          <a:p>
            <a:endParaRPr lang="en-CA" dirty="0"/>
          </a:p>
          <a:p>
            <a:endParaRPr lang="en-US" b="1" dirty="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pic>
        <p:nvPicPr>
          <p:cNvPr id="4" name="Picture 3">
            <a:extLst>
              <a:ext uri="{FF2B5EF4-FFF2-40B4-BE49-F238E27FC236}">
                <a16:creationId xmlns:a16="http://schemas.microsoft.com/office/drawing/2014/main" id="{7EDD1702-14B6-893B-6E3C-6781A2FE59B2}"/>
              </a:ext>
            </a:extLst>
          </p:cNvPr>
          <p:cNvPicPr>
            <a:picLocks noChangeAspect="1"/>
          </p:cNvPicPr>
          <p:nvPr/>
        </p:nvPicPr>
        <p:blipFill>
          <a:blip r:embed="rId2"/>
          <a:stretch>
            <a:fillRect/>
          </a:stretch>
        </p:blipFill>
        <p:spPr>
          <a:xfrm>
            <a:off x="-1629983" y="0"/>
            <a:ext cx="9330267" cy="6997701"/>
          </a:xfrm>
          <a:prstGeom prst="rect">
            <a:avLst/>
          </a:prstGeom>
        </p:spPr>
      </p:pic>
    </p:spTree>
    <p:extLst>
      <p:ext uri="{BB962C8B-B14F-4D97-AF65-F5344CB8AC3E}">
        <p14:creationId xmlns:p14="http://schemas.microsoft.com/office/powerpoint/2010/main" val="3568508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B87F685-7BA0-9A54-07EC-40E3507F0098}"/>
            </a:ext>
          </a:extLst>
        </p:cNvPr>
        <p:cNvGrpSpPr/>
        <p:nvPr/>
      </p:nvGrpSpPr>
      <p:grpSpPr>
        <a:xfrm>
          <a:off x="0" y="0"/>
          <a:ext cx="0" cy="0"/>
          <a:chOff x="0" y="0"/>
          <a:chExt cx="0" cy="0"/>
        </a:xfrm>
      </p:grpSpPr>
      <p:sp>
        <p:nvSpPr>
          <p:cNvPr id="3" name="제목 2">
            <a:extLst>
              <a:ext uri="{FF2B5EF4-FFF2-40B4-BE49-F238E27FC236}">
                <a16:creationId xmlns:a16="http://schemas.microsoft.com/office/drawing/2014/main" id="{BB57A189-42EF-762B-FF96-BDA9358AC25B}"/>
              </a:ext>
            </a:extLst>
          </p:cNvPr>
          <p:cNvSpPr>
            <a:spLocks noGrp="1"/>
          </p:cNvSpPr>
          <p:nvPr>
            <p:ph type="title"/>
          </p:nvPr>
        </p:nvSpPr>
        <p:spPr>
          <a:xfrm>
            <a:off x="4934444" y="496389"/>
            <a:ext cx="6560870" cy="556949"/>
          </a:xfrm>
        </p:spPr>
        <p:txBody>
          <a:bodyPr>
            <a:normAutofit fontScale="90000"/>
          </a:bodyPr>
          <a:lstStyle/>
          <a:p>
            <a:r>
              <a:rPr lang="en-US" altLang="ko-KR" dirty="0">
                <a:solidFill>
                  <a:schemeClr val="bg1"/>
                </a:solidFill>
              </a:rPr>
              <a:t>How to calculate your company's ideal threshold time</a:t>
            </a:r>
            <a:endParaRPr lang="ko-KR" altLang="en-US" dirty="0">
              <a:solidFill>
                <a:schemeClr val="bg1"/>
              </a:solidFill>
            </a:endParaRPr>
          </a:p>
        </p:txBody>
      </p:sp>
      <p:sp>
        <p:nvSpPr>
          <p:cNvPr id="4" name="텍스트 개체 틀 3">
            <a:extLst>
              <a:ext uri="{FF2B5EF4-FFF2-40B4-BE49-F238E27FC236}">
                <a16:creationId xmlns:a16="http://schemas.microsoft.com/office/drawing/2014/main" id="{A8EA901F-F5B5-64E1-FBBE-FE7E02B5C945}"/>
              </a:ext>
            </a:extLst>
          </p:cNvPr>
          <p:cNvSpPr>
            <a:spLocks noGrp="1"/>
          </p:cNvSpPr>
          <p:nvPr>
            <p:ph type="body" sz="quarter" idx="15"/>
          </p:nvPr>
        </p:nvSpPr>
        <p:spPr>
          <a:xfrm>
            <a:off x="4934444" y="640080"/>
            <a:ext cx="7215052" cy="5995851"/>
          </a:xfrm>
        </p:spPr>
        <p:txBody>
          <a:bodyPr>
            <a:normAutofit/>
          </a:bodyPr>
          <a:lstStyle/>
          <a:p>
            <a:endParaRPr lang="en-CA" dirty="0"/>
          </a:p>
          <a:p>
            <a:endParaRPr lang="ko-Kore-KR" altLang="en-US" dirty="0"/>
          </a:p>
        </p:txBody>
      </p:sp>
      <p:sp>
        <p:nvSpPr>
          <p:cNvPr id="11" name="TextBox 10">
            <a:extLst>
              <a:ext uri="{FF2B5EF4-FFF2-40B4-BE49-F238E27FC236}">
                <a16:creationId xmlns:a16="http://schemas.microsoft.com/office/drawing/2014/main" id="{A3A079B6-A2E0-7EB7-C733-A35475FF1498}"/>
              </a:ext>
            </a:extLst>
          </p:cNvPr>
          <p:cNvSpPr txBox="1"/>
          <p:nvPr/>
        </p:nvSpPr>
        <p:spPr>
          <a:xfrm>
            <a:off x="5540974" y="-9148"/>
            <a:ext cx="6560870" cy="13665279"/>
          </a:xfrm>
          <a:prstGeom prst="rect">
            <a:avLst/>
          </a:prstGeom>
          <a:solidFill>
            <a:schemeClr val="bg1">
              <a:lumMod val="85000"/>
            </a:schemeClr>
          </a:solidFill>
        </p:spPr>
        <p:txBody>
          <a:bodyPr wrap="square" rtlCol="0">
            <a:spAutoFit/>
          </a:bodyPr>
          <a:lstStyle/>
          <a:p>
            <a:pPr marL="285750" indent="-285750">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a:p>
            <a:pPr algn="ctr"/>
            <a:r>
              <a:rPr lang="en-CA" sz="2400" b="1" dirty="0">
                <a:latin typeface="Arial" panose="020B0604020202020204" pitchFamily="34" charset="0"/>
                <a:cs typeface="Arial" panose="020B0604020202020204" pitchFamily="34" charset="0"/>
              </a:rPr>
              <a:t>Unlocks Massive Bottom Line Savings</a:t>
            </a:r>
          </a:p>
          <a:p>
            <a:endParaRPr lang="en-CA" sz="2400" b="1" dirty="0">
              <a:latin typeface="Arial" panose="020B0604020202020204" pitchFamily="34" charset="0"/>
              <a:cs typeface="Arial" panose="020B0604020202020204" pitchFamily="34" charset="0"/>
            </a:endParaRPr>
          </a:p>
          <a:p>
            <a:r>
              <a:rPr lang="en-CA" dirty="0">
                <a:latin typeface="Arial" panose="020B0604020202020204" pitchFamily="34" charset="0"/>
                <a:cs typeface="Arial" panose="020B0604020202020204" pitchFamily="34" charset="0"/>
              </a:rPr>
              <a:t>When your material handling operation relies on multiple forklift attachments, standard single channel scales cost you money every single day.</a:t>
            </a:r>
          </a:p>
          <a:p>
            <a:r>
              <a:rPr lang="en-CA" dirty="0">
                <a:latin typeface="Arial" panose="020B0604020202020204" pitchFamily="34" charset="0"/>
                <a:cs typeface="Arial" panose="020B0604020202020204" pitchFamily="34" charset="0"/>
              </a:rPr>
              <a:t> </a:t>
            </a:r>
          </a:p>
          <a:p>
            <a:r>
              <a:rPr lang="en-CA" dirty="0">
                <a:latin typeface="Arial" panose="020B0604020202020204" pitchFamily="34" charset="0"/>
                <a:cs typeface="Arial" panose="020B0604020202020204" pitchFamily="34" charset="0"/>
              </a:rPr>
              <a:t>The </a:t>
            </a:r>
            <a:r>
              <a:rPr lang="en-CA" b="1" dirty="0" err="1">
                <a:latin typeface="Arial" panose="020B0604020202020204" pitchFamily="34" charset="0"/>
                <a:cs typeface="Arial" panose="020B0604020202020204" pitchFamily="34" charset="0"/>
              </a:rPr>
              <a:t>SkidWeigh</a:t>
            </a:r>
            <a:r>
              <a:rPr lang="en-CA" b="1" dirty="0">
                <a:latin typeface="Arial" panose="020B0604020202020204" pitchFamily="34" charset="0"/>
                <a:cs typeface="Arial" panose="020B0604020202020204" pitchFamily="34" charset="0"/>
              </a:rPr>
              <a:t> Classic SC3 Series</a:t>
            </a:r>
            <a:r>
              <a:rPr lang="en-CA" dirty="0">
                <a:latin typeface="Arial" panose="020B0604020202020204" pitchFamily="34" charset="0"/>
                <a:cs typeface="Arial" panose="020B0604020202020204" pitchFamily="34" charset="0"/>
              </a:rPr>
              <a:t> with two independent weighing channels stops that bleeding, transforming attachment switching downtime into immediate, predictable profits.</a:t>
            </a:r>
          </a:p>
          <a:p>
            <a:endParaRPr lang="en-CA" dirty="0">
              <a:latin typeface="Arial" panose="020B0604020202020204" pitchFamily="34" charset="0"/>
              <a:cs typeface="Arial" panose="020B0604020202020204" pitchFamily="34" charset="0"/>
            </a:endParaRPr>
          </a:p>
          <a:p>
            <a:pPr lvl="0"/>
            <a:r>
              <a:rPr lang="en-CA" b="1" dirty="0"/>
              <a:t>The Problem:</a:t>
            </a:r>
            <a:r>
              <a:rPr lang="en-CA" dirty="0"/>
              <a:t> </a:t>
            </a:r>
          </a:p>
          <a:p>
            <a:pPr lvl="0"/>
            <a:r>
              <a:rPr lang="en-CA" dirty="0"/>
              <a:t>Swapping from standard forks to a clamp tool or fork extensions normally forces a choice: lose 20 minutes recalibrating the scale, or lose accuracy by relying on manual operator guesswork.</a:t>
            </a:r>
          </a:p>
          <a:p>
            <a:pPr lvl="0"/>
            <a:endParaRPr lang="en-CA" dirty="0"/>
          </a:p>
          <a:p>
            <a:pPr lvl="0"/>
            <a:r>
              <a:rPr lang="en-CA" b="1" dirty="0"/>
              <a:t>The Bottom Line Savings:</a:t>
            </a:r>
            <a:r>
              <a:rPr lang="en-CA" dirty="0"/>
              <a:t> </a:t>
            </a:r>
          </a:p>
          <a:p>
            <a:pPr lvl="0"/>
            <a:r>
              <a:rPr lang="en-CA" dirty="0"/>
              <a:t>With two independent channels pre-calibrated to separate tools, operators switch attachment profiles at the touch of a button. You claw back hundreds of hours of lost production time annually, directly reducing your burdened labor expenses.</a:t>
            </a:r>
          </a:p>
          <a:p>
            <a:r>
              <a:rPr lang="en-CA" dirty="0" err="1">
                <a:latin typeface="Arial" panose="020B0604020202020204" pitchFamily="34" charset="0"/>
                <a:cs typeface="Arial" panose="020B0604020202020204" pitchFamily="34" charset="0"/>
              </a:rPr>
              <a:t>www.skidweigh.com</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pic>
        <p:nvPicPr>
          <p:cNvPr id="5" name="Picture 4">
            <a:extLst>
              <a:ext uri="{FF2B5EF4-FFF2-40B4-BE49-F238E27FC236}">
                <a16:creationId xmlns:a16="http://schemas.microsoft.com/office/drawing/2014/main" id="{6352A429-0684-8C05-CEBA-2BBF55BDE8F5}"/>
              </a:ext>
            </a:extLst>
          </p:cNvPr>
          <p:cNvPicPr>
            <a:picLocks noChangeAspect="1"/>
          </p:cNvPicPr>
          <p:nvPr/>
        </p:nvPicPr>
        <p:blipFill>
          <a:blip r:embed="rId2"/>
          <a:stretch>
            <a:fillRect/>
          </a:stretch>
        </p:blipFill>
        <p:spPr>
          <a:xfrm>
            <a:off x="70340" y="-833890"/>
            <a:ext cx="5470634" cy="7691890"/>
          </a:xfrm>
          <a:prstGeom prst="rect">
            <a:avLst/>
          </a:prstGeom>
        </p:spPr>
      </p:pic>
    </p:spTree>
    <p:extLst>
      <p:ext uri="{BB962C8B-B14F-4D97-AF65-F5344CB8AC3E}">
        <p14:creationId xmlns:p14="http://schemas.microsoft.com/office/powerpoint/2010/main" val="3432432095"/>
      </p:ext>
    </p:extLst>
  </p:cSld>
  <p:clrMapOvr>
    <a:masterClrMapping/>
  </p:clrMapOvr>
</p:sld>
</file>

<file path=ppt/theme/theme1.xml><?xml version="1.0" encoding="utf-8"?>
<a:theme xmlns:a="http://schemas.openxmlformats.org/drawingml/2006/main" name="Office 테마">
  <a:themeElements>
    <a:clrScheme name="사용자 지정 1">
      <a:dk1>
        <a:srgbClr val="000000"/>
      </a:dk1>
      <a:lt1>
        <a:srgbClr val="FFFFFF"/>
      </a:lt1>
      <a:dk2>
        <a:srgbClr val="696464"/>
      </a:dk2>
      <a:lt2>
        <a:srgbClr val="E9E5DC"/>
      </a:lt2>
      <a:accent1>
        <a:srgbClr val="EB021E"/>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Bebas Neue">
      <a:majorFont>
        <a:latin typeface="Bebas Neue"/>
        <a:ea typeface="맑은 고딕"/>
        <a:cs typeface=""/>
      </a:majorFont>
      <a:minorFont>
        <a:latin typeface="Calibri"/>
        <a:ea typeface="맑은 고딕"/>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C3" id="{D7B20504-B109-0A49-8420-8228681EBEAA}" vid="{30DA075D-2846-404F-84F9-1CDB962C76B1}"/>
    </a:ext>
  </a:ext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199</TotalTime>
  <Words>637</Words>
  <Application>Microsoft Macintosh PowerPoint</Application>
  <PresentationFormat>Widescreen</PresentationFormat>
  <Paragraphs>133</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맑은 고딕</vt:lpstr>
      <vt:lpstr>Bebas Neue</vt:lpstr>
      <vt:lpstr>Calibri</vt:lpstr>
      <vt:lpstr>Office 테마</vt:lpstr>
      <vt:lpstr>PowerPoint Presentation</vt:lpstr>
      <vt:lpstr>PowerPoint Presentation</vt:lpstr>
      <vt:lpstr>The 6 most common downtime codes</vt:lpstr>
      <vt:lpstr>The 6 most common downtime codes</vt:lpstr>
      <vt:lpstr>How to calculate your company's ideal threshold time</vt:lpstr>
    </vt:vector>
  </TitlesOfParts>
  <Manager>Slide Members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Powerpoint Templates, Diagram, Chart, Google slides, Keynote</dc:subject>
  <dc:creator>Frank Jurca</dc:creator>
  <cp:keywords>SlideMembers, ppt, PPT Templates, Presentation, Diagram, Chart, Yesform, Google slides, Keynote, Free Slides </cp:keywords>
  <dc:description>The copyright of this document is at Slide Members. Unauthorized copying may result in legal sanctions.
</dc:description>
  <cp:lastModifiedBy>Ted Jurca</cp:lastModifiedBy>
  <cp:revision>12</cp:revision>
  <dcterms:created xsi:type="dcterms:W3CDTF">2026-07-30T17:07:40Z</dcterms:created>
  <dcterms:modified xsi:type="dcterms:W3CDTF">2026-08-28T15:05:32Z</dcterms:modified>
  <cp:category>www.slidemembers.com </cp:category>
</cp:coreProperties>
</file>