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handoutMasterIdLst>
    <p:handoutMasterId r:id="rId8"/>
  </p:handoutMasterIdLst>
  <p:sldIdLst>
    <p:sldId id="264" r:id="rId2"/>
    <p:sldId id="259" r:id="rId3"/>
    <p:sldId id="261" r:id="rId4"/>
    <p:sldId id="267" r:id="rId5"/>
    <p:sldId id="266" r:id="rId6"/>
    <p:sldId id="268" r:id="rId7"/>
  </p:sldIdLst>
  <p:sldSz cx="12192000" cy="6858000"/>
  <p:notesSz cx="6858000" cy="9144000"/>
  <p:embeddedFontLst>
    <p:embeddedFont>
      <p:font typeface="맑은 고딕" panose="020B0503020000020004" pitchFamily="34" charset="-127"/>
      <p:regular r:id="rId9"/>
      <p:bold r:id="rId10"/>
    </p:embeddedFont>
    <p:embeddedFont>
      <p:font typeface="Bebas Neue" panose="020B0606020202050201" pitchFamily="34" charset="77"/>
      <p:regular r:id="rId11"/>
    </p:embeddedFont>
  </p:embeddedFontLst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321DA16-ACCA-954F-B1E1-D7A234B4DC50}">
          <p14:sldIdLst>
            <p14:sldId id="264"/>
            <p14:sldId id="259"/>
            <p14:sldId id="261"/>
            <p14:sldId id="267"/>
          </p14:sldIdLst>
        </p14:section>
        <p14:section name="Untitled Section" id="{C490ABF1-F428-EC42-9DC7-98954736568E}">
          <p14:sldIdLst>
            <p14:sldId id="266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F1D"/>
    <a:srgbClr val="651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6238" autoAdjust="0"/>
  </p:normalViewPr>
  <p:slideViewPr>
    <p:cSldViewPr snapToGrid="0" snapToObjects="1">
      <p:cViewPr varScale="1">
        <p:scale>
          <a:sx n="89" d="100"/>
          <a:sy n="89" d="100"/>
        </p:scale>
        <p:origin x="20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391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D35B4-2A83-4722-A4B8-D6741F2E7C73}" type="datetimeFigureOut">
              <a:rPr lang="ko-KR" altLang="en-US" smtClean="0"/>
              <a:t>2026. 8. 28.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9D64-5906-4119-9FD8-C3422B3B31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4378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E61EEC9-5187-E848-BA41-E4DD8A4B9A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37176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69072F7-5365-FB48-946F-8360EA3615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5814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80791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20D9BCBF-C382-9340-AF34-1DF9566572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00599" cy="6858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9735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C04EC0BF-E52C-9F44-A6CA-FC6CC4AD113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23960" y="1447800"/>
            <a:ext cx="3368040" cy="5410200"/>
          </a:xfrm>
          <a:prstGeom prst="rect">
            <a:avLst/>
          </a:prstGeo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8160" y="1447801"/>
            <a:ext cx="7696200" cy="106257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5"/>
          </p:nvPr>
        </p:nvSpPr>
        <p:spPr>
          <a:xfrm>
            <a:off x="518160" y="2663825"/>
            <a:ext cx="7696200" cy="335597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840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465FCF2A-94C5-4B4D-8DDD-37D520AADF6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5877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BA3B2E4-3943-2144-85F6-F1B6DE935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A5E598-A147-D346-AFBA-22F94E6AF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62ABA3-DAF3-6B48-89C1-4B28EDC86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79520-3931-EF42-B7DA-718F7B2BA069}" type="datetimeFigureOut">
              <a:t>8/28/26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D25799-7ABC-CB43-B6C5-A395458E7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2E79E6-70D9-3046-9BC4-11B2C5A90C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A8D7-9172-8943-98F2-57A3CD99C44A}" type="slidenum"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48968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mecalux.com/blog/forklift-capacity-chart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rigolift.com/forklift-residual-capacities-vs-nominal-capacities/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7">
            <a:extLst>
              <a:ext uri="{FF2B5EF4-FFF2-40B4-BE49-F238E27FC236}">
                <a16:creationId xmlns:a16="http://schemas.microsoft.com/office/drawing/2014/main" id="{4479E8C3-72AB-C869-7222-46BB22CEFEB2}"/>
              </a:ext>
            </a:extLst>
          </p:cNvPr>
          <p:cNvSpPr/>
          <p:nvPr/>
        </p:nvSpPr>
        <p:spPr>
          <a:xfrm>
            <a:off x="359229" y="5878286"/>
            <a:ext cx="11642271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ore-KR" sz="16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286C0D-1245-E7FE-518F-9A3B33753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852" y="-129876"/>
            <a:ext cx="4653777" cy="71177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7E8CAE-58A1-40B7-C790-BFD951803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29876"/>
            <a:ext cx="3034926" cy="37428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12A5CDD-4756-DACC-A464-2990DC6513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6554" y="2707540"/>
            <a:ext cx="4226125" cy="415045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80D3A3C-4D2E-5432-FA28-3BCDEA2BFFED}"/>
              </a:ext>
            </a:extLst>
          </p:cNvPr>
          <p:cNvSpPr txBox="1"/>
          <p:nvPr/>
        </p:nvSpPr>
        <p:spPr>
          <a:xfrm>
            <a:off x="7887629" y="563703"/>
            <a:ext cx="43043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SC4</a:t>
            </a:r>
          </a:p>
          <a:p>
            <a:pPr algn="ctr"/>
            <a:r>
              <a:rPr lang="en-US" sz="1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Classic Series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229977-E355-A868-664F-BF2D0348716A}"/>
              </a:ext>
            </a:extLst>
          </p:cNvPr>
          <p:cNvSpPr txBox="1"/>
          <p:nvPr/>
        </p:nvSpPr>
        <p:spPr>
          <a:xfrm rot="21086729">
            <a:off x="178420" y="4326673"/>
            <a:ext cx="28565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Weight Shown in % of Vehicle lifting Capacity</a:t>
            </a:r>
          </a:p>
          <a:p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% Readout Updated Every Second</a:t>
            </a:r>
          </a:p>
        </p:txBody>
      </p:sp>
    </p:spTree>
    <p:extLst>
      <p:ext uri="{BB962C8B-B14F-4D97-AF65-F5344CB8AC3E}">
        <p14:creationId xmlns:p14="http://schemas.microsoft.com/office/powerpoint/2010/main" val="363710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A4890AD-EA46-C080-ACE9-0C4915962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589" y="2731308"/>
            <a:ext cx="7528211" cy="41266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FC8C91-6567-0FC5-F5D1-FB2A9AD5F640}"/>
              </a:ext>
            </a:extLst>
          </p:cNvPr>
          <p:cNvSpPr txBox="1"/>
          <p:nvPr/>
        </p:nvSpPr>
        <p:spPr>
          <a:xfrm>
            <a:off x="100014" y="1"/>
            <a:ext cx="1202054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CA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Lift Truck Onboard Load Weight Monitoring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Shown In % Of Vehicle Maximum Lifting Capacity </a:t>
            </a:r>
          </a:p>
          <a:p>
            <a:pPr algn="ctr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With Audio /Visual Overload Alert</a:t>
            </a:r>
          </a:p>
          <a:p>
            <a:pPr algn="just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Displaying a percentage of total capacity instead of a static raw weight provides a real-time safety rating that continuously adjusts to changing physical variables.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While a basic scale only measures dead weight, a forklift’s actual capacity drops drastically as a load is lifted higher or extended forward. Showing a dynamic percentage tells the operator exactly how close the machine is to tipping over at any given second, regardless of the load's height, tilt, or position. </a:t>
            </a:r>
          </a:p>
          <a:p>
            <a:pPr algn="just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DFBB08-01DA-EF1C-5A56-D5702A99CD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8225" y="2731307"/>
            <a:ext cx="5502256" cy="412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053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43538" y="271745"/>
            <a:ext cx="6748462" cy="1062570"/>
          </a:xfrm>
        </p:spPr>
        <p:txBody>
          <a:bodyPr>
            <a:norm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6 most common downtime codes</a:t>
            </a:r>
            <a:endParaRPr lang="ko-KR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1E2E39-497E-082A-6E2C-AC1FCCC68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99412" y="-298028"/>
            <a:ext cx="12007256" cy="91189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36DDE-6AE8-3DD4-F01D-EC52218A4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709" y="1491760"/>
            <a:ext cx="3886425" cy="22990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12B60DB-F9F7-DD33-59EA-AF764FCD4555}"/>
              </a:ext>
            </a:extLst>
          </p:cNvPr>
          <p:cNvSpPr txBox="1"/>
          <p:nvPr/>
        </p:nvSpPr>
        <p:spPr>
          <a:xfrm>
            <a:off x="5772150" y="114300"/>
            <a:ext cx="641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Lifted Load Showing </a:t>
            </a:r>
          </a:p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106 % of Vehicle Lifting Capacity </a:t>
            </a:r>
          </a:p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With Audio / Visual Alert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17C8D0-459A-03D3-765D-15E7C9E05B03}"/>
              </a:ext>
            </a:extLst>
          </p:cNvPr>
          <p:cNvSpPr txBox="1"/>
          <p:nvPr/>
        </p:nvSpPr>
        <p:spPr>
          <a:xfrm>
            <a:off x="5888830" y="3857625"/>
            <a:ext cx="6303170" cy="3578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Real-Time Risk Assessment</a:t>
            </a: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Prevents Tip-Overs: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The system acts like an active stability meter.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Dynamic Calculations: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If a 3,000 lbs load is safe at ground level (50% capacity), it may become dangerous at 20 feet high (95% capacity). A percentage indicator instantly updates to reflect this danger.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Eliminator of Math: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Operators do not have to mentally cross-reference a raw weight number with complex </a:t>
            </a:r>
            <a:r>
              <a:rPr lang="en-CA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forklift capacity charts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mid-lift.</a:t>
            </a:r>
          </a:p>
          <a:p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0AAD8889-43E5-4120-0E32-9241E950EAA8}"/>
              </a:ext>
            </a:extLst>
          </p:cNvPr>
          <p:cNvSpPr/>
          <p:nvPr/>
        </p:nvSpPr>
        <p:spPr>
          <a:xfrm>
            <a:off x="3900487" y="2214563"/>
            <a:ext cx="3056221" cy="35718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655373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F48E17-E2A1-4658-BA6E-5556B71B2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7E463E1-05F7-971F-370D-28AE46BEE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C0E1C5-1EFC-084B-A446-C32E20DF3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1056" y="0"/>
            <a:ext cx="9327056" cy="70151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CAE421-AE2A-1EAA-970A-9265389F3266}"/>
              </a:ext>
            </a:extLst>
          </p:cNvPr>
          <p:cNvSpPr txBox="1"/>
          <p:nvPr/>
        </p:nvSpPr>
        <p:spPr>
          <a:xfrm>
            <a:off x="6272213" y="151746"/>
            <a:ext cx="570565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Overload Prevention Over Hydraulic Power</a:t>
            </a: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     Overrides Deceptive Hydraulic Strength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lvl="0" algn="ctr"/>
            <a:r>
              <a:rPr lang="en-CA" i="1" dirty="0">
                <a:latin typeface="Arial" panose="020B0604020202020204" pitchFamily="34" charset="0"/>
                <a:cs typeface="Arial" panose="020B0604020202020204" pitchFamily="34" charset="0"/>
              </a:rPr>
              <a:t>Forklift hydraulic systems are intentionally over engineered and can physically lift weights that exceed the chassis' counterweight stability limit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Focuses on Balance: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A raw weight reading might make an operator think, </a:t>
            </a:r>
            <a:r>
              <a:rPr lang="en-CA" i="1" dirty="0">
                <a:latin typeface="Arial" panose="020B0604020202020204" pitchFamily="34" charset="0"/>
                <a:cs typeface="Arial" panose="020B0604020202020204" pitchFamily="34" charset="0"/>
              </a:rPr>
              <a:t>"The machine is rated for 20,000 lbs and this is only 18,000 lbs, so I am safe."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However, if that load is lifted high, it will tip. A percentage indicator protects against this error by showing 110% capacity.</a:t>
            </a: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Simplified Universal Safety Rules</a:t>
            </a:r>
            <a:endParaRPr lang="en-CA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Uniform Limits: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Fleet managers can enforce a universal safety limit across all machines (e.g., </a:t>
            </a:r>
            <a:r>
              <a:rPr lang="en-CA" i="1" dirty="0">
                <a:latin typeface="Arial" panose="020B0604020202020204" pitchFamily="34" charset="0"/>
                <a:cs typeface="Arial" panose="020B0604020202020204" pitchFamily="34" charset="0"/>
              </a:rPr>
              <a:t>"Never exceed 85% on the display"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Clear Warning Thresholds: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It provides unmistakable visual triggers. As of example at 85% or more the LED display will “flash” audio /visual alert will be activated and stayed on until operator lowers the load to the ground.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50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7F685-7BA0-9A54-07EC-40E3507F0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B57A189-42EF-762B-FF96-BDA9358A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A901F-F5B5-64E1-FBBE-FE7E02B5C94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4444" y="640080"/>
            <a:ext cx="7215052" cy="5995851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AD2BBD-A9DB-DF9B-9DCB-270734687369}"/>
              </a:ext>
            </a:extLst>
          </p:cNvPr>
          <p:cNvSpPr txBox="1"/>
          <p:nvPr/>
        </p:nvSpPr>
        <p:spPr>
          <a:xfrm>
            <a:off x="157163" y="185738"/>
            <a:ext cx="426243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C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Account for Load Centers and Attachments</a:t>
            </a:r>
          </a:p>
          <a:p>
            <a:pPr algn="ctr"/>
            <a:endParaRPr lang="en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Shifting Centers of Gravity: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Large forklifts often handle oddly shaped cargo (like long steel beams or massive coils). If a load sits further out on the forks, the forklift's leverage decreases.</a:t>
            </a: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Attachment Compensation: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Heavy hydraulic attachments like paper roll clamps or side shifters add dead weight and push the load forward. A percentage scale automatically factors in the </a:t>
            </a:r>
            <a:r>
              <a:rPr lang="en-CA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residual capacity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losses caused by these tools.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2F6438-3DFD-10EE-6DD7-991CDBE43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222069"/>
            <a:ext cx="7772400" cy="577058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A78862-58AA-1BAE-DF8C-89562936DD00}"/>
              </a:ext>
            </a:extLst>
          </p:cNvPr>
          <p:cNvSpPr/>
          <p:nvPr/>
        </p:nvSpPr>
        <p:spPr>
          <a:xfrm>
            <a:off x="271464" y="5992656"/>
            <a:ext cx="11701462" cy="67960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DCE4E7-EDCD-8D4C-9241-F988B3DF8B41}"/>
              </a:ext>
            </a:extLst>
          </p:cNvPr>
          <p:cNvSpPr txBox="1"/>
          <p:nvPr/>
        </p:nvSpPr>
        <p:spPr>
          <a:xfrm>
            <a:off x="4259765" y="6051394"/>
            <a:ext cx="292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www.skidweigh.com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432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28835D-A93C-7A4C-B359-57EDC6B5F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1EF195C2-61BA-696B-B140-C5CF03A5D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9F77F8A-4F4A-90A9-01FA-6AF9528DFEC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29488" y="685800"/>
            <a:ext cx="4471987" cy="6172199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93BE5D-EB53-D2FE-45E7-0ADEE04E3423}"/>
              </a:ext>
            </a:extLst>
          </p:cNvPr>
          <p:cNvSpPr txBox="1"/>
          <p:nvPr/>
        </p:nvSpPr>
        <p:spPr>
          <a:xfrm>
            <a:off x="200024" y="185738"/>
            <a:ext cx="11601451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Using SC4 Percentage-of-Capacity Displays on Forklifts </a:t>
            </a: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Instead of Raw Weight Values </a:t>
            </a: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Offers Several Distinct Advantages for Safety, Efficiency, and Operations</a:t>
            </a:r>
            <a:endParaRPr lang="en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Prevents calculation errors: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Operators do not need to mentally compare raw weights against the load capacity chart.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Accounts for load center changes: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Percentages naturally reflect how attachments or extended load centers reduce actual lifting capacity.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Instant tip-over warning: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A display showing "95%" immediately signals danger faster than reading "1,900 kg" on a 2,000 kg truck.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Immediate tilt adjustments: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Operators instantly see how tilting the mast forward spikes the capacity percentage. 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Faster load assessment: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Drivers judge load safety at a single glance.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Simplified training: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New operators learn safe thresholds (e.g., "stay under 85%") instead of complex weight charts.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Fleet standardization: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The same percentage rules apply whether driving a small 1.5-ton forklift or a large 10-ton model.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Reduced wear and tear: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Easily enforcing a maximum percentage limit prevents chronic truck overloading.</a:t>
            </a:r>
          </a:p>
          <a:p>
            <a:endParaRPr lang="en-C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229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EB021E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ebas Neue">
      <a:majorFont>
        <a:latin typeface="Bebas Neue"/>
        <a:ea typeface="맑은 고딕"/>
        <a:cs typeface=""/>
      </a:majorFont>
      <a:minorFont>
        <a:latin typeface="Calibri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4" id="{7189378A-2A4C-FB49-B061-7F3D9AFB4C3A}" vid="{C4C4FA6F-1CEE-DF4C-A462-E03A036F7689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</TotalTime>
  <Words>672</Words>
  <Application>Microsoft Macintosh PowerPoint</Application>
  <PresentationFormat>Widescreen</PresentationFormat>
  <Paragraphs>63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맑은 고딕</vt:lpstr>
      <vt:lpstr>Bebas Neue</vt:lpstr>
      <vt:lpstr>Calibri</vt:lpstr>
      <vt:lpstr>Office 테마</vt:lpstr>
      <vt:lpstr>PowerPoint Presentation</vt:lpstr>
      <vt:lpstr>PowerPoint Presentation</vt:lpstr>
      <vt:lpstr>The 6 most common downtime codes</vt:lpstr>
      <vt:lpstr>The 6 most common downtime codes</vt:lpstr>
      <vt:lpstr>How to calculate your company's ideal threshold time</vt:lpstr>
      <vt:lpstr>How to calculate your company's ideal threshold time</vt:lpstr>
    </vt:vector>
  </TitlesOfParts>
  <Manager>Slide Members 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Powerpoint Templates, Diagram, Chart, Google slides, Keynote</dc:subject>
  <dc:creator>Frank Jurca</dc:creator>
  <cp:keywords>SlideMembers, ppt, PPT Templates, Presentation, Diagram, Chart, Yesform, Google slides, Keynote, Free Slides </cp:keywords>
  <dc:description>The copyright of this document is at Slide Members. Unauthorized copying may result in legal sanctions.
</dc:description>
  <cp:lastModifiedBy>Ted Jurca</cp:lastModifiedBy>
  <cp:revision>45</cp:revision>
  <dcterms:created xsi:type="dcterms:W3CDTF">2026-07-30T17:07:40Z</dcterms:created>
  <dcterms:modified xsi:type="dcterms:W3CDTF">2026-08-28T15:12:40Z</dcterms:modified>
  <cp:category>www.slidemembers.com </cp:category>
</cp:coreProperties>
</file>