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handoutMasterIdLst>
    <p:handoutMasterId r:id="rId7"/>
  </p:handoutMasterIdLst>
  <p:sldIdLst>
    <p:sldId id="264" r:id="rId2"/>
    <p:sldId id="259" r:id="rId3"/>
    <p:sldId id="261" r:id="rId4"/>
    <p:sldId id="267" r:id="rId5"/>
    <p:sldId id="266" r:id="rId6"/>
  </p:sldIdLst>
  <p:sldSz cx="12192000" cy="6858000"/>
  <p:notesSz cx="6858000" cy="9144000"/>
  <p:embeddedFontLst>
    <p:embeddedFont>
      <p:font typeface="맑은 고딕" panose="020B0503020000020004" pitchFamily="34" charset="-127"/>
      <p:regular r:id="rId8"/>
      <p:bold r:id="rId9"/>
    </p:embeddedFont>
    <p:embeddedFont>
      <p:font typeface="Arial Nova" panose="020B0504020202020204" pitchFamily="34" charset="0"/>
      <p:regular r:id="rId10"/>
      <p:bold r:id="rId11"/>
      <p:italic r:id="rId12"/>
      <p:boldItalic r:id="rId13"/>
    </p:embeddedFont>
    <p:embeddedFont>
      <p:font typeface="Bebas Neue" panose="020B0606020202050201" pitchFamily="34" charset="77"/>
      <p:regular r:id="rId14"/>
    </p:embeddedFont>
  </p:embeddedFontLst>
  <p:defaultTextStyle>
    <a:defPPr>
      <a:defRPr lang="ko-Kore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321DA16-ACCA-954F-B1E1-D7A234B4DC50}">
          <p14:sldIdLst>
            <p14:sldId id="264"/>
            <p14:sldId id="259"/>
            <p14:sldId id="261"/>
            <p14:sldId id="267"/>
          </p14:sldIdLst>
        </p14:section>
        <p14:section name="Untitled Section" id="{C490ABF1-F428-EC42-9DC7-98954736568E}">
          <p14:sldIdLst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F1D"/>
    <a:srgbClr val="6510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069" autoAdjust="0"/>
    <p:restoredTop sz="96238" autoAdjust="0"/>
  </p:normalViewPr>
  <p:slideViewPr>
    <p:cSldViewPr snapToGrid="0" snapToObjects="1">
      <p:cViewPr varScale="1">
        <p:scale>
          <a:sx n="103" d="100"/>
          <a:sy n="103" d="100"/>
        </p:scale>
        <p:origin x="2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84" d="100"/>
          <a:sy n="84" d="100"/>
        </p:scale>
        <p:origin x="391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D35B4-2A83-4722-A4B8-D6741F2E7C73}" type="datetimeFigureOut">
              <a:rPr lang="ko-KR" altLang="en-US" smtClean="0"/>
              <a:t>2026. 8. 28.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4A9D64-5906-4119-9FD8-C3422B3B31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4378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E61EEC9-5187-E848-BA41-E4DD8A4B9A7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429000"/>
            <a:ext cx="121920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937176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69072F7-5365-FB48-946F-8360EA3615D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5814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80791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20D9BCBF-C382-9340-AF34-1DF9566572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00599" cy="6858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19735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C04EC0BF-E52C-9F44-A6CA-FC6CC4AD113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23960" y="1447800"/>
            <a:ext cx="3368040" cy="5410200"/>
          </a:xfrm>
          <a:prstGeom prst="rect">
            <a:avLst/>
          </a:prstGeo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18160" y="1447801"/>
            <a:ext cx="7696200" cy="106257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5"/>
          </p:nvPr>
        </p:nvSpPr>
        <p:spPr>
          <a:xfrm>
            <a:off x="518160" y="2663825"/>
            <a:ext cx="7696200" cy="335597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6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840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465FCF2A-94C5-4B4D-8DDD-37D520AADF6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3429000"/>
            <a:ext cx="121920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358775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BA3B2E4-3943-2144-85F6-F1B6DE935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A5E598-A147-D346-AFBA-22F94E6AF0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062ABA3-DAF3-6B48-89C1-4B28EDC86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79520-3931-EF42-B7DA-718F7B2BA069}" type="datetimeFigureOut">
              <a:t>8/28/26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2D25799-7ABC-CB43-B6C5-A395458E7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2E79E6-70D9-3046-9BC4-11B2C5A90C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DA8D7-9172-8943-98F2-57A3CD99C44A}" type="slidenum"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489688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ore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개체 틀 18">
            <a:extLst>
              <a:ext uri="{FF2B5EF4-FFF2-40B4-BE49-F238E27FC236}">
                <a16:creationId xmlns:a16="http://schemas.microsoft.com/office/drawing/2014/main" id="{A4EAEF6C-4260-2548-BA87-E31EA2A8E94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/>
        </p:blipFill>
        <p:spPr>
          <a:xfrm>
            <a:off x="7553185" y="2962784"/>
            <a:ext cx="5376420" cy="4041019"/>
          </a:xfr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B6EEA1CA-9E96-3C4E-AC72-462380D0677E}"/>
              </a:ext>
            </a:extLst>
          </p:cNvPr>
          <p:cNvSpPr/>
          <p:nvPr/>
        </p:nvSpPr>
        <p:spPr>
          <a:xfrm rot="10800000" flipV="1">
            <a:off x="273901" y="3605860"/>
            <a:ext cx="69013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ore-KR" sz="7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US" altLang="ko-Kore-KR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Classic Series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EDC65ADE-EA5C-194F-9A27-95659D6C5F80}"/>
              </a:ext>
            </a:extLst>
          </p:cNvPr>
          <p:cNvSpPr/>
          <p:nvPr/>
        </p:nvSpPr>
        <p:spPr>
          <a:xfrm>
            <a:off x="1475456" y="6372197"/>
            <a:ext cx="5016137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ore-KR" sz="1200" b="1" spc="300" dirty="0">
                <a:solidFill>
                  <a:schemeClr val="bg1"/>
                </a:solidFill>
                <a:latin typeface="Arial Nova" panose="020B0504020202020204" pitchFamily="34" charset="0"/>
                <a:cs typeface="Arial" panose="020B0604020202020204" pitchFamily="34" charset="0"/>
              </a:rPr>
              <a:t>Integrated Visual Data Technology Inc.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B11EC33-5E6A-AF34-2A92-400D967F7BF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596537" y="8716"/>
            <a:ext cx="12788537" cy="341240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791A0C-1C61-492C-B6AA-3F76EDEE1403}"/>
              </a:ext>
            </a:extLst>
          </p:cNvPr>
          <p:cNvSpPr txBox="1"/>
          <p:nvPr/>
        </p:nvSpPr>
        <p:spPr>
          <a:xfrm>
            <a:off x="830317" y="5914185"/>
            <a:ext cx="59490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The Material Handling Industries Most Reliable Forklift Scale</a:t>
            </a:r>
          </a:p>
        </p:txBody>
      </p:sp>
    </p:spTree>
    <p:extLst>
      <p:ext uri="{BB962C8B-B14F-4D97-AF65-F5344CB8AC3E}">
        <p14:creationId xmlns:p14="http://schemas.microsoft.com/office/powerpoint/2010/main" val="3637107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7D76C429-8938-EA41-A060-DB69193C5617}"/>
              </a:ext>
            </a:extLst>
          </p:cNvPr>
          <p:cNvSpPr/>
          <p:nvPr/>
        </p:nvSpPr>
        <p:spPr>
          <a:xfrm>
            <a:off x="5174692" y="0"/>
            <a:ext cx="7241177" cy="1264961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What Makes the </a:t>
            </a:r>
            <a:r>
              <a:rPr lang="en-US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SC Series Lift Truck Scale the Industry Standard</a:t>
            </a:r>
          </a:p>
          <a:p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Hydraulic Design: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Utilizes a heavy-duty pressure transducer instead of delicate carriage load cells.  This is not only cost effective but superior in standing up in the harshest of material handling environments.</a:t>
            </a:r>
          </a:p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Easy Installation: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Mounts quickly into the lift trucks existing hydraulic circuit without altering the vehicles capacity.  Material handling dealers love the simplicity of providing their customers a quick solutions without committing unnecessary time and money.</a:t>
            </a:r>
          </a:p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Fast Calibration: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Features a streamline 2-point calibration process that can be completed by the end user in 5 minutes setting the system by lifting the empty forks and then with a known load.  Once calibrated it stays calibrated regardless of the environment.</a:t>
            </a:r>
          </a:p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No Maintenance: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With a sealed dust and moisture proof polycarbonate enclosure the SC series lift truck scale is virtually free of repairs.  Dealers can provide solutions that work and don’t require on-going maintenance.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endParaRPr lang="ko-Kore-KR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B7592E-283E-9B7E-7E6D-857D526678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69307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905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18160" y="271745"/>
            <a:ext cx="7696200" cy="1062570"/>
          </a:xfrm>
        </p:spPr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The 6 most common downtime codes</a:t>
            </a:r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8B9BFC-A398-042C-AA94-CF39FAD66E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9516" y="-1"/>
            <a:ext cx="6661601" cy="88827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8B589F-30A4-B8B2-BE50-3BB9274369BA}"/>
              </a:ext>
            </a:extLst>
          </p:cNvPr>
          <p:cNvSpPr txBox="1"/>
          <p:nvPr/>
        </p:nvSpPr>
        <p:spPr>
          <a:xfrm>
            <a:off x="0" y="-1"/>
            <a:ext cx="5859516" cy="1403461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SC Series Lift Truck Scale: Simple in Design but High in Productivity.  Options that Make a Difference.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SC1: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Automatic check weighing with audio/visual overload notification.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SC2: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Automatic check weighing with accumulative totaling (AT).  Add multiple loads at the push of a button.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SC3: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Two independent weighing channels allow users to use fork extensions or quick disconnect attachments without recalibrating.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SC4: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Digital display is shown in percentage (%) of load lifted against the capacity of the vehicle.  Operator awareness at all times.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** All above SC models come standard with overload notification.  Because safety is not an option.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5655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F48E17-E2A1-4658-BA6E-5556B71B2B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97E463E1-05F7-971F-370D-28AE46BEE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" y="271745"/>
            <a:ext cx="7696200" cy="1062570"/>
          </a:xfrm>
        </p:spPr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The 6 most common downtime codes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CFC30C-CFC9-E287-2632-D0E191CDB8B8}"/>
              </a:ext>
            </a:extLst>
          </p:cNvPr>
          <p:cNvSpPr txBox="1"/>
          <p:nvPr/>
        </p:nvSpPr>
        <p:spPr>
          <a:xfrm>
            <a:off x="0" y="-1"/>
            <a:ext cx="5859516" cy="1428083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The Material Handling Industries Only Add On Electric Pallet Truck Scale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Class III vehicles are the industries largest segment of lift trucks and the SC5 has you covered.</a:t>
            </a:r>
          </a:p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With space limitation, friction interference and capacity restrictions load cells have never proven to work.  With IVDT specialized hydraulic proficiency thousands of pallet trucks are now mobile weighing platforms.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Cost effective mobile weighing for smaller companies who just don’t need a counter-balance lift truck.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Great for not-for-profit organizations that need to move skids but have little to no budget.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only realistic mobile weighing solutions when weighing product in the field.  Like scrap at source pickup is needed.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Eliminates the need for a floor scale and more importantly unnecessary unproductive travel. 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Load weight knowledge improves safety.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48E0C3-EBE7-00C2-F5D0-7DB83C3BB0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940026" y="1055414"/>
            <a:ext cx="8443312" cy="6332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50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87F685-7BA0-9A54-07EC-40E3507F0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BB57A189-42EF-762B-FF96-BDA9358AC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4444" y="496389"/>
            <a:ext cx="6560870" cy="556949"/>
          </a:xfrm>
        </p:spPr>
        <p:txBody>
          <a:bodyPr>
            <a:normAutofit fontScale="90000"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How to calculate your company's ideal threshold time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A901F-F5B5-64E1-FBBE-FE7E02B5C94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34444" y="640080"/>
            <a:ext cx="7215052" cy="5995851"/>
          </a:xfrm>
        </p:spPr>
        <p:txBody>
          <a:bodyPr>
            <a:normAutofit/>
          </a:bodyPr>
          <a:lstStyle/>
          <a:p>
            <a:endParaRPr lang="en-CA" dirty="0"/>
          </a:p>
          <a:p>
            <a:endParaRPr lang="ko-Kore-KR" alt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473DD20-8EB5-F980-2604-F6512B1D0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98301" y="0"/>
            <a:ext cx="514221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3A079B6-A2E0-7EB7-C733-A35475FF1498}"/>
              </a:ext>
            </a:extLst>
          </p:cNvPr>
          <p:cNvSpPr txBox="1"/>
          <p:nvPr/>
        </p:nvSpPr>
        <p:spPr>
          <a:xfrm>
            <a:off x="4471388" y="14237"/>
            <a:ext cx="7873012" cy="1366527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SC Series is the Only Onboard Scale Engineered for Material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Handlng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Applications 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Each component, option and accessory of the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manufacturing process is designed for the very application where the lift trucks works each and every shift.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Voltage: 12 to 55 VDC with Circuit Protection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Polycarbonate Enclosure: IP65 NEMA 4X, UL Listed Silicon Sponge Gasket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LED Display: 6 Digit, Super Bright, 0.56” Height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Technology: Flash Microcontroller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Transducer: Stainless Steel </a:t>
            </a:r>
            <a:r>
              <a:rPr lang="en-CA" dirty="0"/>
              <a:t>AIDI303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with Built in Pressure Snubber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Shock: </a:t>
            </a:r>
            <a:r>
              <a:rPr lang="en-CA" dirty="0"/>
              <a:t>IEC 60068-2-6</a:t>
            </a:r>
          </a:p>
          <a:p>
            <a:endParaRPr lang="en-CA" dirty="0"/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Built without compromise IVDT’s unyielding manufacturing standards are why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onboard systems outlive the lift trucks they are installed 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432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1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EB021E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Bebas Neue">
      <a:majorFont>
        <a:latin typeface="Bebas Neue"/>
        <a:ea typeface="맑은 고딕"/>
        <a:cs typeface=""/>
      </a:majorFont>
      <a:minorFont>
        <a:latin typeface="Calibri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Series" id="{A82EF901-E90A-DB45-A6A9-4C60BF1CCF58}" vid="{D714FAC0-BA23-8E4A-8CFF-3710C6238DEE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565</Words>
  <Application>Microsoft Macintosh PowerPoint</Application>
  <PresentationFormat>Widescreen</PresentationFormat>
  <Paragraphs>140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맑은 고딕</vt:lpstr>
      <vt:lpstr>Arial Nova</vt:lpstr>
      <vt:lpstr>Bebas Neue</vt:lpstr>
      <vt:lpstr>Calibri</vt:lpstr>
      <vt:lpstr>Office 테마</vt:lpstr>
      <vt:lpstr>PowerPoint Presentation</vt:lpstr>
      <vt:lpstr>PowerPoint Presentation</vt:lpstr>
      <vt:lpstr>The 6 most common downtime codes</vt:lpstr>
      <vt:lpstr>The 6 most common downtime codes</vt:lpstr>
      <vt:lpstr>How to calculate your company's ideal threshold time</vt:lpstr>
    </vt:vector>
  </TitlesOfParts>
  <Manager>Slide Members </Manager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Powerpoint Templates, Diagram, Chart, Google slides, Keynote</dc:subject>
  <dc:creator>Frank Jurca</dc:creator>
  <cp:keywords>SlideMembers, ppt, PPT Templates, Presentation, Diagram, Chart, Yesform, Google slides, Keynote, Free Slides </cp:keywords>
  <dc:description>The copyright of this document is at Slide Members. Unauthorized copying may result in legal sanctions.
</dc:description>
  <cp:lastModifiedBy>Ted Jurca</cp:lastModifiedBy>
  <cp:revision>3</cp:revision>
  <dcterms:created xsi:type="dcterms:W3CDTF">2026-07-30T17:07:40Z</dcterms:created>
  <dcterms:modified xsi:type="dcterms:W3CDTF">2026-08-28T15:22:43Z</dcterms:modified>
  <cp:category>www.slidemembers.com </cp:category>
</cp:coreProperties>
</file>