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handoutMasterIdLst>
    <p:handoutMasterId r:id="rId7"/>
  </p:handoutMasterIdLst>
  <p:sldIdLst>
    <p:sldId id="264" r:id="rId2"/>
    <p:sldId id="259" r:id="rId3"/>
    <p:sldId id="260" r:id="rId4"/>
    <p:sldId id="261" r:id="rId5"/>
    <p:sldId id="266" r:id="rId6"/>
  </p:sldIdLst>
  <p:sldSz cx="12192000" cy="6858000"/>
  <p:notesSz cx="6858000" cy="9144000"/>
  <p:embeddedFontLst>
    <p:embeddedFont>
      <p:font typeface="맑은 고딕" panose="020B0503020000020004" pitchFamily="34" charset="-127"/>
      <p:regular r:id="rId8"/>
      <p:bold r:id="rId9"/>
    </p:embeddedFont>
    <p:embeddedFont>
      <p:font typeface="Bebas Neue" panose="020B0606020202050201" pitchFamily="34" charset="77"/>
      <p:regular r:id="rId10"/>
    </p:embeddedFont>
  </p:embeddedFontLst>
  <p:defaultTex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8F1D"/>
    <a:srgbClr val="6510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97" autoAdjust="0"/>
    <p:restoredTop sz="96238" autoAdjust="0"/>
  </p:normalViewPr>
  <p:slideViewPr>
    <p:cSldViewPr snapToGrid="0" snapToObjects="1">
      <p:cViewPr varScale="1">
        <p:scale>
          <a:sx n="98" d="100"/>
          <a:sy n="98" d="100"/>
        </p:scale>
        <p:origin x="216" y="824"/>
      </p:cViewPr>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84" d="100"/>
          <a:sy n="84" d="100"/>
        </p:scale>
        <p:origin x="391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BED35B4-2A83-4722-A4B8-D6741F2E7C73}" type="datetimeFigureOut">
              <a:rPr lang="ko-KR" altLang="en-US" smtClean="0"/>
              <a:t>2026. 6. 24.</a:t>
            </a:fld>
            <a:endParaRPr lang="ko-KR" altLang="en-US"/>
          </a:p>
        </p:txBody>
      </p:sp>
      <p:sp>
        <p:nvSpPr>
          <p:cNvPr id="4" name="바닥글 개체 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4A9D64-5906-4119-9FD8-C3422B3B3113}" type="slidenum">
              <a:rPr lang="ko-KR" altLang="en-US" smtClean="0"/>
              <a:t>‹#›</a:t>
            </a:fld>
            <a:endParaRPr lang="ko-KR" altLang="en-US"/>
          </a:p>
        </p:txBody>
      </p:sp>
    </p:spTree>
    <p:extLst>
      <p:ext uri="{BB962C8B-B14F-4D97-AF65-F5344CB8AC3E}">
        <p14:creationId xmlns:p14="http://schemas.microsoft.com/office/powerpoint/2010/main" val="297437869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sp>
        <p:nvSpPr>
          <p:cNvPr id="3" name="그림 개체 틀 2">
            <a:extLst>
              <a:ext uri="{FF2B5EF4-FFF2-40B4-BE49-F238E27FC236}">
                <a16:creationId xmlns:a16="http://schemas.microsoft.com/office/drawing/2014/main" id="{BE61EEC9-5187-E848-BA41-E4DD8A4B9A76}"/>
              </a:ext>
            </a:extLst>
          </p:cNvPr>
          <p:cNvSpPr>
            <a:spLocks noGrp="1"/>
          </p:cNvSpPr>
          <p:nvPr>
            <p:ph type="pic" sz="quarter" idx="10"/>
          </p:nvPr>
        </p:nvSpPr>
        <p:spPr>
          <a:xfrm>
            <a:off x="0" y="3429000"/>
            <a:ext cx="12192000" cy="3429000"/>
          </a:xfrm>
        </p:spPr>
        <p:txBody>
          <a:bodyPr/>
          <a:lstStyle/>
          <a:p>
            <a:endParaRPr kumimoji="1" lang="ko-Kore-KR" altLang="en-US"/>
          </a:p>
        </p:txBody>
      </p:sp>
    </p:spTree>
    <p:extLst>
      <p:ext uri="{BB962C8B-B14F-4D97-AF65-F5344CB8AC3E}">
        <p14:creationId xmlns:p14="http://schemas.microsoft.com/office/powerpoint/2010/main" val="1937176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사용자 지정 레이아웃">
    <p:spTree>
      <p:nvGrpSpPr>
        <p:cNvPr id="1" name=""/>
        <p:cNvGrpSpPr/>
        <p:nvPr/>
      </p:nvGrpSpPr>
      <p:grpSpPr>
        <a:xfrm>
          <a:off x="0" y="0"/>
          <a:ext cx="0" cy="0"/>
          <a:chOff x="0" y="0"/>
          <a:chExt cx="0" cy="0"/>
        </a:xfrm>
      </p:grpSpPr>
      <p:sp>
        <p:nvSpPr>
          <p:cNvPr id="3" name="그림 개체 틀 2">
            <a:extLst>
              <a:ext uri="{FF2B5EF4-FFF2-40B4-BE49-F238E27FC236}">
                <a16:creationId xmlns:a16="http://schemas.microsoft.com/office/drawing/2014/main" id="{A69072F7-5365-FB48-946F-8360EA3615DA}"/>
              </a:ext>
            </a:extLst>
          </p:cNvPr>
          <p:cNvSpPr>
            <a:spLocks noGrp="1"/>
          </p:cNvSpPr>
          <p:nvPr>
            <p:ph type="pic" sz="quarter" idx="10"/>
          </p:nvPr>
        </p:nvSpPr>
        <p:spPr>
          <a:xfrm>
            <a:off x="0" y="0"/>
            <a:ext cx="3581400" cy="3429000"/>
          </a:xfrm>
        </p:spPr>
        <p:txBody>
          <a:bodyPr/>
          <a:lstStyle/>
          <a:p>
            <a:endParaRPr kumimoji="1" lang="ko-Kore-KR" altLang="en-US"/>
          </a:p>
        </p:txBody>
      </p:sp>
    </p:spTree>
    <p:extLst>
      <p:ext uri="{BB962C8B-B14F-4D97-AF65-F5344CB8AC3E}">
        <p14:creationId xmlns:p14="http://schemas.microsoft.com/office/powerpoint/2010/main" val="3807910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사용자 지정 레이아웃">
    <p:spTree>
      <p:nvGrpSpPr>
        <p:cNvPr id="1" name=""/>
        <p:cNvGrpSpPr/>
        <p:nvPr/>
      </p:nvGrpSpPr>
      <p:grpSpPr>
        <a:xfrm>
          <a:off x="0" y="0"/>
          <a:ext cx="0" cy="0"/>
          <a:chOff x="0" y="0"/>
          <a:chExt cx="0" cy="0"/>
        </a:xfrm>
      </p:grpSpPr>
      <p:sp>
        <p:nvSpPr>
          <p:cNvPr id="4" name="그림 개체 틀 3">
            <a:extLst>
              <a:ext uri="{FF2B5EF4-FFF2-40B4-BE49-F238E27FC236}">
                <a16:creationId xmlns:a16="http://schemas.microsoft.com/office/drawing/2014/main" id="{20D9BCBF-C382-9340-AF34-1DF9566572CD}"/>
              </a:ext>
            </a:extLst>
          </p:cNvPr>
          <p:cNvSpPr>
            <a:spLocks noGrp="1"/>
          </p:cNvSpPr>
          <p:nvPr>
            <p:ph type="pic" sz="quarter" idx="10"/>
          </p:nvPr>
        </p:nvSpPr>
        <p:spPr>
          <a:xfrm>
            <a:off x="0" y="0"/>
            <a:ext cx="4800599" cy="6858000"/>
          </a:xfrm>
        </p:spPr>
        <p:txBody>
          <a:bodyPr/>
          <a:lstStyle/>
          <a:p>
            <a:endParaRPr kumimoji="1" lang="ko-Kore-KR" altLang="en-US"/>
          </a:p>
        </p:txBody>
      </p:sp>
    </p:spTree>
    <p:extLst>
      <p:ext uri="{BB962C8B-B14F-4D97-AF65-F5344CB8AC3E}">
        <p14:creationId xmlns:p14="http://schemas.microsoft.com/office/powerpoint/2010/main" val="219735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사용자 지정 레이아웃">
    <p:spTree>
      <p:nvGrpSpPr>
        <p:cNvPr id="1" name=""/>
        <p:cNvGrpSpPr/>
        <p:nvPr/>
      </p:nvGrpSpPr>
      <p:grpSpPr>
        <a:xfrm>
          <a:off x="0" y="0"/>
          <a:ext cx="0" cy="0"/>
          <a:chOff x="0" y="0"/>
          <a:chExt cx="0" cy="0"/>
        </a:xfrm>
      </p:grpSpPr>
      <p:sp>
        <p:nvSpPr>
          <p:cNvPr id="6" name="그림 개체 틀 5">
            <a:extLst>
              <a:ext uri="{FF2B5EF4-FFF2-40B4-BE49-F238E27FC236}">
                <a16:creationId xmlns:a16="http://schemas.microsoft.com/office/drawing/2014/main" id="{C04EC0BF-E52C-9F44-A6CA-FC6CC4AD113C}"/>
              </a:ext>
            </a:extLst>
          </p:cNvPr>
          <p:cNvSpPr>
            <a:spLocks noGrp="1"/>
          </p:cNvSpPr>
          <p:nvPr>
            <p:ph type="pic" sz="quarter" idx="14"/>
          </p:nvPr>
        </p:nvSpPr>
        <p:spPr>
          <a:xfrm>
            <a:off x="8823960" y="1447800"/>
            <a:ext cx="3368040" cy="5410200"/>
          </a:xfrm>
          <a:prstGeom prst="rect">
            <a:avLst/>
          </a:prstGeom>
        </p:spPr>
        <p:txBody>
          <a:bodyPr/>
          <a:lstStyle/>
          <a:p>
            <a:endParaRPr kumimoji="1" lang="ko-Kore-KR" altLang="en-US" dirty="0"/>
          </a:p>
        </p:txBody>
      </p:sp>
      <p:sp>
        <p:nvSpPr>
          <p:cNvPr id="2" name="제목 1"/>
          <p:cNvSpPr>
            <a:spLocks noGrp="1"/>
          </p:cNvSpPr>
          <p:nvPr>
            <p:ph type="title"/>
          </p:nvPr>
        </p:nvSpPr>
        <p:spPr>
          <a:xfrm>
            <a:off x="518160" y="1447801"/>
            <a:ext cx="7696200" cy="1062570"/>
          </a:xfrm>
        </p:spPr>
        <p:txBody>
          <a:bodyPr/>
          <a:lstStyle/>
          <a:p>
            <a:r>
              <a:rPr lang="ko-KR" altLang="en-US" dirty="0"/>
              <a:t>마스터 제목 스타일 편집</a:t>
            </a:r>
          </a:p>
        </p:txBody>
      </p:sp>
      <p:sp>
        <p:nvSpPr>
          <p:cNvPr id="10" name="텍스트 개체 틀 9"/>
          <p:cNvSpPr>
            <a:spLocks noGrp="1"/>
          </p:cNvSpPr>
          <p:nvPr>
            <p:ph type="body" sz="quarter" idx="15"/>
          </p:nvPr>
        </p:nvSpPr>
        <p:spPr>
          <a:xfrm>
            <a:off x="518160" y="2663825"/>
            <a:ext cx="7696200" cy="3355975"/>
          </a:xfrm>
        </p:spPr>
        <p:txBody>
          <a:bodyPr>
            <a:normAutofit/>
          </a:bodyPr>
          <a:lstStyle>
            <a:lvl1pPr marL="0" indent="0">
              <a:buNone/>
              <a:defRPr sz="18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Tree>
    <p:extLst>
      <p:ext uri="{BB962C8B-B14F-4D97-AF65-F5344CB8AC3E}">
        <p14:creationId xmlns:p14="http://schemas.microsoft.com/office/powerpoint/2010/main" val="908406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사용자 지정 레이아웃">
    <p:spTree>
      <p:nvGrpSpPr>
        <p:cNvPr id="1" name=""/>
        <p:cNvGrpSpPr/>
        <p:nvPr/>
      </p:nvGrpSpPr>
      <p:grpSpPr>
        <a:xfrm>
          <a:off x="0" y="0"/>
          <a:ext cx="0" cy="0"/>
          <a:chOff x="0" y="0"/>
          <a:chExt cx="0" cy="0"/>
        </a:xfrm>
      </p:grpSpPr>
      <p:sp>
        <p:nvSpPr>
          <p:cNvPr id="5" name="그림 개체 틀 2">
            <a:extLst>
              <a:ext uri="{FF2B5EF4-FFF2-40B4-BE49-F238E27FC236}">
                <a16:creationId xmlns:a16="http://schemas.microsoft.com/office/drawing/2014/main" id="{465FCF2A-94C5-4B4D-8DDD-37D520AADF63}"/>
              </a:ext>
            </a:extLst>
          </p:cNvPr>
          <p:cNvSpPr>
            <a:spLocks noGrp="1"/>
          </p:cNvSpPr>
          <p:nvPr>
            <p:ph type="pic" sz="quarter" idx="11"/>
          </p:nvPr>
        </p:nvSpPr>
        <p:spPr>
          <a:xfrm>
            <a:off x="0" y="3429000"/>
            <a:ext cx="12192000" cy="3429000"/>
          </a:xfrm>
        </p:spPr>
        <p:txBody>
          <a:bodyPr/>
          <a:lstStyle/>
          <a:p>
            <a:endParaRPr kumimoji="1" lang="ko-Kore-KR" altLang="en-US"/>
          </a:p>
        </p:txBody>
      </p:sp>
    </p:spTree>
    <p:extLst>
      <p:ext uri="{BB962C8B-B14F-4D97-AF65-F5344CB8AC3E}">
        <p14:creationId xmlns:p14="http://schemas.microsoft.com/office/powerpoint/2010/main" val="33587751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3BA3B2E4-3943-2144-85F6-F1B6DE935E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ko-KR" altLang="en-US"/>
              <a:t>마스터 제목 스타일 편집</a:t>
            </a:r>
            <a:endParaRPr kumimoji="1" lang="ko-Kore-KR" altLang="en-US"/>
          </a:p>
        </p:txBody>
      </p:sp>
      <p:sp>
        <p:nvSpPr>
          <p:cNvPr id="3" name="텍스트 개체 틀 2">
            <a:extLst>
              <a:ext uri="{FF2B5EF4-FFF2-40B4-BE49-F238E27FC236}">
                <a16:creationId xmlns:a16="http://schemas.microsoft.com/office/drawing/2014/main" id="{DDA5E598-A147-D346-AFBA-22F94E6AF0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ko-KR" altLang="en-US"/>
              <a:t>마스터 텍스트 스타일을 편집하려면 클릭</a:t>
            </a:r>
          </a:p>
          <a:p>
            <a:pPr lvl="1"/>
            <a:r>
              <a:rPr kumimoji="1" lang="ko-KR" altLang="en-US"/>
              <a:t>두 번째 수준</a:t>
            </a:r>
          </a:p>
          <a:p>
            <a:pPr lvl="2"/>
            <a:r>
              <a:rPr kumimoji="1" lang="ko-KR" altLang="en-US"/>
              <a:t>세 번째 수준</a:t>
            </a:r>
          </a:p>
          <a:p>
            <a:pPr lvl="3"/>
            <a:r>
              <a:rPr kumimoji="1" lang="ko-KR" altLang="en-US"/>
              <a:t>네 번째 수준</a:t>
            </a:r>
          </a:p>
          <a:p>
            <a:pPr lvl="4"/>
            <a:r>
              <a:rPr kumimoji="1" lang="ko-KR" altLang="en-US"/>
              <a:t>다섯 번째 수준</a:t>
            </a:r>
            <a:endParaRPr kumimoji="1" lang="ko-Kore-KR" altLang="en-US"/>
          </a:p>
        </p:txBody>
      </p:sp>
      <p:sp>
        <p:nvSpPr>
          <p:cNvPr id="4" name="날짜 개체 틀 3">
            <a:extLst>
              <a:ext uri="{FF2B5EF4-FFF2-40B4-BE49-F238E27FC236}">
                <a16:creationId xmlns:a16="http://schemas.microsoft.com/office/drawing/2014/main" id="{6062ABA3-DAF3-6B48-89C1-4B28EDC868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A79520-3931-EF42-B7DA-718F7B2BA069}" type="datetimeFigureOut">
              <a:t>6/24/26</a:t>
            </a:fld>
            <a:endParaRPr kumimoji="1" lang="ko-Kore-KR" altLang="en-US"/>
          </a:p>
        </p:txBody>
      </p:sp>
      <p:sp>
        <p:nvSpPr>
          <p:cNvPr id="5" name="바닥글 개체 틀 4">
            <a:extLst>
              <a:ext uri="{FF2B5EF4-FFF2-40B4-BE49-F238E27FC236}">
                <a16:creationId xmlns:a16="http://schemas.microsoft.com/office/drawing/2014/main" id="{82D25799-7ABC-CB43-B6C5-A395458E7A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ko-Kore-KR" altLang="en-US"/>
          </a:p>
        </p:txBody>
      </p:sp>
      <p:sp>
        <p:nvSpPr>
          <p:cNvPr id="6" name="슬라이드 번호 개체 틀 5">
            <a:extLst>
              <a:ext uri="{FF2B5EF4-FFF2-40B4-BE49-F238E27FC236}">
                <a16:creationId xmlns:a16="http://schemas.microsoft.com/office/drawing/2014/main" id="{D52E79E6-70D9-3046-9BC4-11B2C5A90C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3DA8D7-9172-8943-98F2-57A3CD99C44A}" type="slidenum">
              <a:t>‹#›</a:t>
            </a:fld>
            <a:endParaRPr kumimoji="1" lang="ko-Kore-KR" altLang="en-US"/>
          </a:p>
        </p:txBody>
      </p:sp>
    </p:spTree>
    <p:extLst>
      <p:ext uri="{BB962C8B-B14F-4D97-AF65-F5344CB8AC3E}">
        <p14:creationId xmlns:p14="http://schemas.microsoft.com/office/powerpoint/2010/main" val="3489688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9" name="그림 개체 틀 18">
            <a:extLst>
              <a:ext uri="{FF2B5EF4-FFF2-40B4-BE49-F238E27FC236}">
                <a16:creationId xmlns:a16="http://schemas.microsoft.com/office/drawing/2014/main" id="{A4EAEF6C-4260-2548-BA87-E31EA2A8E94E}"/>
              </a:ext>
            </a:extLst>
          </p:cNvPr>
          <p:cNvPicPr>
            <a:picLocks noGrp="1" noChangeAspect="1"/>
          </p:cNvPicPr>
          <p:nvPr>
            <p:ph type="pic" sz="quarter" idx="10"/>
          </p:nvPr>
        </p:nvPicPr>
        <p:blipFill>
          <a:blip r:embed="rId2"/>
          <a:srcRect/>
          <a:stretch/>
        </p:blipFill>
        <p:spPr>
          <a:xfrm>
            <a:off x="5610368" y="1280160"/>
            <a:ext cx="7421102" cy="5577840"/>
          </a:xfrm>
        </p:spPr>
      </p:pic>
      <p:sp>
        <p:nvSpPr>
          <p:cNvPr id="27" name="직사각형 26">
            <a:extLst>
              <a:ext uri="{FF2B5EF4-FFF2-40B4-BE49-F238E27FC236}">
                <a16:creationId xmlns:a16="http://schemas.microsoft.com/office/drawing/2014/main" id="{B6EEA1CA-9E96-3C4E-AC72-462380D0677E}"/>
              </a:ext>
            </a:extLst>
          </p:cNvPr>
          <p:cNvSpPr/>
          <p:nvPr/>
        </p:nvSpPr>
        <p:spPr>
          <a:xfrm rot="19819485">
            <a:off x="-307418" y="2778283"/>
            <a:ext cx="10748488" cy="1446550"/>
          </a:xfrm>
          <a:prstGeom prst="rect">
            <a:avLst/>
          </a:prstGeom>
        </p:spPr>
        <p:txBody>
          <a:bodyPr wrap="square">
            <a:spAutoFit/>
          </a:bodyPr>
          <a:lstStyle/>
          <a:p>
            <a:r>
              <a:rPr lang="en-US" altLang="ko-Kore-KR" sz="8800" b="1" dirty="0" err="1">
                <a:solidFill>
                  <a:schemeClr val="bg1"/>
                </a:solidFill>
                <a:latin typeface="Arial" panose="020B0604020202020204" pitchFamily="34" charset="0"/>
                <a:cs typeface="Arial" panose="020B0604020202020204" pitchFamily="34" charset="0"/>
              </a:rPr>
              <a:t>FeedBack</a:t>
            </a:r>
            <a:endParaRPr lang="en-US" altLang="ko-Kore-KR" sz="8800" b="1" dirty="0">
              <a:solidFill>
                <a:schemeClr val="bg1"/>
              </a:solidFill>
              <a:latin typeface="Arial" panose="020B0604020202020204" pitchFamily="34" charset="0"/>
              <a:cs typeface="Arial" panose="020B0604020202020204" pitchFamily="34" charset="0"/>
            </a:endParaRPr>
          </a:p>
        </p:txBody>
      </p:sp>
      <p:sp>
        <p:nvSpPr>
          <p:cNvPr id="38" name="직사각형 37">
            <a:extLst>
              <a:ext uri="{FF2B5EF4-FFF2-40B4-BE49-F238E27FC236}">
                <a16:creationId xmlns:a16="http://schemas.microsoft.com/office/drawing/2014/main" id="{EDC65ADE-EA5C-194F-9A27-95659D6C5F80}"/>
              </a:ext>
            </a:extLst>
          </p:cNvPr>
          <p:cNvSpPr/>
          <p:nvPr/>
        </p:nvSpPr>
        <p:spPr>
          <a:xfrm>
            <a:off x="496389" y="6334137"/>
            <a:ext cx="5016137" cy="456535"/>
          </a:xfrm>
          <a:prstGeom prst="rect">
            <a:avLst/>
          </a:prstGeom>
        </p:spPr>
        <p:txBody>
          <a:bodyPr wrap="square">
            <a:spAutoFit/>
          </a:bodyPr>
          <a:lstStyle/>
          <a:p>
            <a:pPr>
              <a:lnSpc>
                <a:spcPct val="150000"/>
              </a:lnSpc>
            </a:pPr>
            <a:r>
              <a:rPr lang="en-US" altLang="ko-Kore-KR" sz="1400" b="1" spc="300" dirty="0">
                <a:solidFill>
                  <a:schemeClr val="bg1"/>
                </a:solidFill>
                <a:latin typeface="Arial" panose="020B0604020202020204" pitchFamily="34" charset="0"/>
                <a:cs typeface="Arial" panose="020B0604020202020204" pitchFamily="34" charset="0"/>
              </a:rPr>
              <a:t>Integrated Visual Data Technology Inc</a:t>
            </a:r>
            <a:r>
              <a:rPr lang="en-US" altLang="ko-Kore-KR" b="1" spc="300" dirty="0">
                <a:solidFill>
                  <a:schemeClr val="bg1"/>
                </a:solidFill>
                <a:latin typeface="Arial" panose="020B0604020202020204" pitchFamily="34" charset="0"/>
                <a:cs typeface="Arial" panose="020B0604020202020204" pitchFamily="34" charset="0"/>
              </a:rPr>
              <a:t>.</a:t>
            </a:r>
          </a:p>
        </p:txBody>
      </p:sp>
      <p:sp>
        <p:nvSpPr>
          <p:cNvPr id="31" name="직사각형 30">
            <a:extLst>
              <a:ext uri="{FF2B5EF4-FFF2-40B4-BE49-F238E27FC236}">
                <a16:creationId xmlns:a16="http://schemas.microsoft.com/office/drawing/2014/main" id="{73006C1B-44ED-E045-BC40-9C22920862FD}"/>
              </a:ext>
            </a:extLst>
          </p:cNvPr>
          <p:cNvSpPr/>
          <p:nvPr/>
        </p:nvSpPr>
        <p:spPr>
          <a:xfrm>
            <a:off x="39357" y="2786496"/>
            <a:ext cx="5198850" cy="1120500"/>
          </a:xfrm>
          <a:prstGeom prst="rect">
            <a:avLst/>
          </a:prstGeom>
        </p:spPr>
        <p:txBody>
          <a:bodyPr wrap="square">
            <a:spAutoFit/>
          </a:bodyPr>
          <a:lstStyle/>
          <a:p>
            <a:pPr>
              <a:lnSpc>
                <a:spcPct val="150000"/>
              </a:lnSpc>
            </a:pPr>
            <a:r>
              <a:rPr lang="en-US" altLang="ko-Kore-KR" sz="2000" dirty="0">
                <a:solidFill>
                  <a:schemeClr val="bg1"/>
                </a:solidFill>
                <a:latin typeface="Arial" panose="020B0604020202020204" pitchFamily="34" charset="0"/>
                <a:cs typeface="Arial" panose="020B0604020202020204" pitchFamily="34" charset="0"/>
              </a:rPr>
              <a:t>            The Introduction of the                     </a:t>
            </a:r>
            <a:r>
              <a:rPr lang="en-US" altLang="ko-Kore-KR" sz="2000" b="1" dirty="0">
                <a:solidFill>
                  <a:schemeClr val="bg1"/>
                </a:solidFill>
                <a:latin typeface="Arial" panose="020B0604020202020204" pitchFamily="34" charset="0"/>
                <a:cs typeface="Arial" panose="020B0604020202020204" pitchFamily="34" charset="0"/>
              </a:rPr>
              <a:t>‘Company Utilization Factor</a:t>
            </a:r>
            <a:r>
              <a:rPr lang="en-US" altLang="ko-Kore-KR" sz="2800" b="1" dirty="0">
                <a:solidFill>
                  <a:schemeClr val="bg1"/>
                </a:solidFill>
                <a:latin typeface="Arial" panose="020B0604020202020204" pitchFamily="34" charset="0"/>
                <a:cs typeface="Arial" panose="020B0604020202020204" pitchFamily="34" charset="0"/>
              </a:rPr>
              <a:t>’</a:t>
            </a:r>
          </a:p>
        </p:txBody>
      </p:sp>
      <p:pic>
        <p:nvPicPr>
          <p:cNvPr id="11" name="Picture 10">
            <a:extLst>
              <a:ext uri="{FF2B5EF4-FFF2-40B4-BE49-F238E27FC236}">
                <a16:creationId xmlns:a16="http://schemas.microsoft.com/office/drawing/2014/main" id="{CB11EC33-5E6A-AF34-2A92-400D967F7BF5}"/>
              </a:ext>
            </a:extLst>
          </p:cNvPr>
          <p:cNvPicPr>
            <a:picLocks noChangeAspect="1"/>
          </p:cNvPicPr>
          <p:nvPr/>
        </p:nvPicPr>
        <p:blipFill>
          <a:blip r:embed="rId3"/>
          <a:stretch>
            <a:fillRect/>
          </a:stretch>
        </p:blipFill>
        <p:spPr>
          <a:xfrm>
            <a:off x="0" y="0"/>
            <a:ext cx="9915838" cy="2574052"/>
          </a:xfrm>
          <a:prstGeom prst="rect">
            <a:avLst/>
          </a:prstGeom>
        </p:spPr>
      </p:pic>
      <p:sp>
        <p:nvSpPr>
          <p:cNvPr id="12" name="TextBox 11">
            <a:extLst>
              <a:ext uri="{FF2B5EF4-FFF2-40B4-BE49-F238E27FC236}">
                <a16:creationId xmlns:a16="http://schemas.microsoft.com/office/drawing/2014/main" id="{4C998018-3E85-4100-BCD9-AD55DAFD3F03}"/>
              </a:ext>
            </a:extLst>
          </p:cNvPr>
          <p:cNvSpPr txBox="1"/>
          <p:nvPr/>
        </p:nvSpPr>
        <p:spPr>
          <a:xfrm>
            <a:off x="9915838" y="757646"/>
            <a:ext cx="2236805" cy="369332"/>
          </a:xfrm>
          <a:prstGeom prst="rect">
            <a:avLst/>
          </a:prstGeom>
          <a:noFill/>
        </p:spPr>
        <p:txBody>
          <a:bodyPr wrap="square" rtlCol="0">
            <a:spAutoFit/>
          </a:bodyPr>
          <a:lstStyle/>
          <a:p>
            <a:r>
              <a:rPr lang="en-US" dirty="0" err="1">
                <a:latin typeface="Arial" panose="020B0604020202020204" pitchFamily="34" charset="0"/>
                <a:cs typeface="Arial" panose="020B0604020202020204" pitchFamily="34" charset="0"/>
              </a:rPr>
              <a:t>www.skidweigh.com</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7107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직사각형 31">
            <a:extLst>
              <a:ext uri="{FF2B5EF4-FFF2-40B4-BE49-F238E27FC236}">
                <a16:creationId xmlns:a16="http://schemas.microsoft.com/office/drawing/2014/main" id="{C9F45CAF-19D1-FB43-82E3-AADF8A1EDD64}"/>
              </a:ext>
            </a:extLst>
          </p:cNvPr>
          <p:cNvSpPr/>
          <p:nvPr/>
        </p:nvSpPr>
        <p:spPr>
          <a:xfrm>
            <a:off x="-30285" y="3429001"/>
            <a:ext cx="4197336" cy="3429000"/>
          </a:xfrm>
          <a:prstGeom prst="rect">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400" b="1" dirty="0">
                <a:latin typeface="Arial" panose="020B0604020202020204" pitchFamily="34" charset="0"/>
                <a:cs typeface="Arial" panose="020B0604020202020204" pitchFamily="34" charset="0"/>
              </a:rPr>
              <a:t>FACT ABOUT FLEET PRODUCTIVITY</a:t>
            </a:r>
          </a:p>
          <a:p>
            <a:r>
              <a:rPr lang="en-CA" sz="1400" dirty="0">
                <a:latin typeface="Arial" panose="020B0604020202020204" pitchFamily="34" charset="0"/>
                <a:cs typeface="Arial" panose="020B0604020202020204" pitchFamily="34" charset="0"/>
              </a:rPr>
              <a:t>All material handling operations are somewhat different, even within the same industry.</a:t>
            </a:r>
          </a:p>
          <a:p>
            <a:r>
              <a:rPr lang="en-CA" sz="1400" dirty="0">
                <a:latin typeface="Arial" panose="020B0604020202020204" pitchFamily="34" charset="0"/>
                <a:cs typeface="Arial" panose="020B0604020202020204" pitchFamily="34" charset="0"/>
              </a:rPr>
              <a:t>Companies often do the same things in different ways;  therefore, the inefficiency will vary significantly. The reality is that little is known about the root causes of lift truck operational downtime and subsequently its impact on production overall. The solutions to reduce the operational inefficiency is found by emphasizing the importance of implementing fully automatic operational idling / downtime monitoring on each forklift in real time.</a:t>
            </a:r>
          </a:p>
        </p:txBody>
      </p:sp>
      <p:sp>
        <p:nvSpPr>
          <p:cNvPr id="17" name="직사각형 16">
            <a:extLst>
              <a:ext uri="{FF2B5EF4-FFF2-40B4-BE49-F238E27FC236}">
                <a16:creationId xmlns:a16="http://schemas.microsoft.com/office/drawing/2014/main" id="{7D76C429-8938-EA41-A060-DB69193C5617}"/>
              </a:ext>
            </a:extLst>
          </p:cNvPr>
          <p:cNvSpPr/>
          <p:nvPr/>
        </p:nvSpPr>
        <p:spPr>
          <a:xfrm>
            <a:off x="4260038" y="260876"/>
            <a:ext cx="7183322" cy="1107996"/>
          </a:xfrm>
          <a:prstGeom prst="rect">
            <a:avLst/>
          </a:prstGeom>
        </p:spPr>
        <p:txBody>
          <a:bodyPr wrap="square">
            <a:spAutoFit/>
          </a:bodyPr>
          <a:lstStyle/>
          <a:p>
            <a:r>
              <a:rPr lang="en-US" altLang="en-US" sz="3600" b="1" dirty="0">
                <a:solidFill>
                  <a:schemeClr val="accent1"/>
                </a:solidFill>
                <a:latin typeface="Arial" panose="020B0604020202020204" pitchFamily="34" charset="0"/>
                <a:cs typeface="Arial" panose="020B0604020202020204" pitchFamily="34" charset="0"/>
              </a:rPr>
              <a:t>The Core problem</a:t>
            </a:r>
            <a:r>
              <a:rPr lang="en-US" altLang="en-US" sz="4800" b="1" dirty="0">
                <a:solidFill>
                  <a:schemeClr val="accent1"/>
                </a:solidFill>
                <a:latin typeface="Arial" panose="020B0604020202020204" pitchFamily="34" charset="0"/>
                <a:cs typeface="Arial" panose="020B0604020202020204" pitchFamily="34" charset="0"/>
              </a:rPr>
              <a:t>:               </a:t>
            </a:r>
            <a:r>
              <a:rPr lang="en-US" altLang="en-US" b="1" dirty="0">
                <a:solidFill>
                  <a:schemeClr val="accent1"/>
                </a:solidFill>
                <a:latin typeface="Arial" panose="020B0604020202020204" pitchFamily="34" charset="0"/>
                <a:cs typeface="Arial" panose="020B0604020202020204" pitchFamily="34" charset="0"/>
              </a:rPr>
              <a:t>WHY TRADITIONAL FLEET UTILIAZATION TRACKING FAILED</a:t>
            </a:r>
            <a:endParaRPr lang="ko-Kore-KR" altLang="en-US" b="1" dirty="0">
              <a:solidFill>
                <a:schemeClr val="accent1"/>
              </a:solidFill>
              <a:latin typeface="Arial" panose="020B0604020202020204" pitchFamily="34" charset="0"/>
              <a:cs typeface="Arial" panose="020B0604020202020204" pitchFamily="34" charset="0"/>
            </a:endParaRPr>
          </a:p>
        </p:txBody>
      </p:sp>
      <p:sp>
        <p:nvSpPr>
          <p:cNvPr id="15" name="직사각형 14">
            <a:extLst>
              <a:ext uri="{FF2B5EF4-FFF2-40B4-BE49-F238E27FC236}">
                <a16:creationId xmlns:a16="http://schemas.microsoft.com/office/drawing/2014/main" id="{7EE802F5-2EAE-0340-9236-0A651274EB90}"/>
              </a:ext>
            </a:extLst>
          </p:cNvPr>
          <p:cNvSpPr/>
          <p:nvPr/>
        </p:nvSpPr>
        <p:spPr>
          <a:xfrm>
            <a:off x="4407879" y="4674361"/>
            <a:ext cx="1887760" cy="1720086"/>
          </a:xfrm>
          <a:prstGeom prst="rect">
            <a:avLst/>
          </a:prstGeom>
        </p:spPr>
        <p:txBody>
          <a:bodyPr wrap="square">
            <a:spAutoFit/>
          </a:bodyPr>
          <a:lstStyle/>
          <a:p>
            <a:pPr>
              <a:lnSpc>
                <a:spcPct val="150000"/>
              </a:lnSpc>
            </a:pPr>
            <a:r>
              <a:rPr lang="en-US" altLang="ko-Kore-KR" sz="1200" dirty="0">
                <a:latin typeface="Arial" panose="020B0604020202020204" pitchFamily="34" charset="0"/>
                <a:cs typeface="Arial" panose="020B0604020202020204" pitchFamily="34" charset="0"/>
              </a:rPr>
              <a:t>Forklift ignition could be active for 8 hours, but the vehicle might only be productive for 2.  Creating the illusion of productivity.</a:t>
            </a:r>
          </a:p>
        </p:txBody>
      </p:sp>
      <p:sp>
        <p:nvSpPr>
          <p:cNvPr id="18" name="직사각형 17">
            <a:extLst>
              <a:ext uri="{FF2B5EF4-FFF2-40B4-BE49-F238E27FC236}">
                <a16:creationId xmlns:a16="http://schemas.microsoft.com/office/drawing/2014/main" id="{DDB3E303-A5FF-F347-880B-5D1F9BC761DE}"/>
              </a:ext>
            </a:extLst>
          </p:cNvPr>
          <p:cNvSpPr/>
          <p:nvPr/>
        </p:nvSpPr>
        <p:spPr>
          <a:xfrm>
            <a:off x="4260038" y="1634674"/>
            <a:ext cx="7836168" cy="2343655"/>
          </a:xfrm>
          <a:prstGeom prst="rect">
            <a:avLst/>
          </a:prstGeom>
        </p:spPr>
        <p:txBody>
          <a:bodyPr wrap="square">
            <a:spAutoFit/>
          </a:bodyPr>
          <a:lstStyle/>
          <a:p>
            <a:pPr>
              <a:lnSpc>
                <a:spcPct val="150000"/>
              </a:lnSpc>
            </a:pPr>
            <a:r>
              <a:rPr lang="en-US" altLang="ko-Kore-KR" sz="2000" b="1" dirty="0">
                <a:solidFill>
                  <a:schemeClr val="accent1"/>
                </a:solidFill>
                <a:latin typeface="Arial" panose="020B0604020202020204" pitchFamily="34" charset="0"/>
                <a:cs typeface="Arial" panose="020B0604020202020204" pitchFamily="34" charset="0"/>
              </a:rPr>
              <a:t>PRIOR TO IVDT, </a:t>
            </a:r>
            <a:r>
              <a:rPr lang="en-US" altLang="ko-Kore-KR" sz="2000" b="1" dirty="0">
                <a:latin typeface="Arial" panose="020B0604020202020204" pitchFamily="34" charset="0"/>
                <a:cs typeface="Arial" panose="020B0604020202020204" pitchFamily="34" charset="0"/>
              </a:rPr>
              <a:t>fleet managers suffered from massive operational data gaps.  Traditional hour meter with lift times measurements ‘sensor only’ telematics could not distinguish between a forklift actively waiting in a staging queue versus an operator sitting idle, unproductive or justified idle tasks.</a:t>
            </a:r>
          </a:p>
        </p:txBody>
      </p:sp>
      <p:sp>
        <p:nvSpPr>
          <p:cNvPr id="19" name="직사각형 18">
            <a:extLst>
              <a:ext uri="{FF2B5EF4-FFF2-40B4-BE49-F238E27FC236}">
                <a16:creationId xmlns:a16="http://schemas.microsoft.com/office/drawing/2014/main" id="{EB78F636-01E5-CD45-8CFB-4E65540D8089}"/>
              </a:ext>
            </a:extLst>
          </p:cNvPr>
          <p:cNvSpPr/>
          <p:nvPr/>
        </p:nvSpPr>
        <p:spPr>
          <a:xfrm>
            <a:off x="4407879" y="4161095"/>
            <a:ext cx="2990074" cy="423449"/>
          </a:xfrm>
          <a:prstGeom prst="rect">
            <a:avLst/>
          </a:prstGeom>
        </p:spPr>
        <p:txBody>
          <a:bodyPr wrap="square">
            <a:spAutoFit/>
          </a:bodyPr>
          <a:lstStyle/>
          <a:p>
            <a:pPr>
              <a:lnSpc>
                <a:spcPct val="150000"/>
              </a:lnSpc>
            </a:pPr>
            <a:r>
              <a:rPr lang="en-US" altLang="ko-Kore-KR" sz="1600" b="1" dirty="0">
                <a:solidFill>
                  <a:schemeClr val="accent1"/>
                </a:solidFill>
                <a:cs typeface="Calibri" panose="02000000000000000000" pitchFamily="2" charset="0"/>
              </a:rPr>
              <a:t>'GHOST’ UTILIZATION</a:t>
            </a:r>
          </a:p>
        </p:txBody>
      </p:sp>
      <p:pic>
        <p:nvPicPr>
          <p:cNvPr id="6" name="그림 개체 틀 5">
            <a:extLst>
              <a:ext uri="{FF2B5EF4-FFF2-40B4-BE49-F238E27FC236}">
                <a16:creationId xmlns:a16="http://schemas.microsoft.com/office/drawing/2014/main" id="{E4D45046-5AE3-A144-8CC9-8DC51D25D1AB}"/>
              </a:ext>
            </a:extLst>
          </p:cNvPr>
          <p:cNvPicPr>
            <a:picLocks noGrp="1" noChangeAspect="1"/>
          </p:cNvPicPr>
          <p:nvPr>
            <p:ph type="pic" sz="quarter" idx="10"/>
          </p:nvPr>
        </p:nvPicPr>
        <p:blipFill>
          <a:blip r:embed="rId2"/>
          <a:srcRect/>
          <a:stretch/>
        </p:blipFill>
        <p:spPr>
          <a:xfrm>
            <a:off x="-30285" y="0"/>
            <a:ext cx="4197336" cy="3429000"/>
          </a:xfrm>
        </p:spPr>
      </p:pic>
      <p:sp>
        <p:nvSpPr>
          <p:cNvPr id="14" name="직사각형 13">
            <a:extLst>
              <a:ext uri="{FF2B5EF4-FFF2-40B4-BE49-F238E27FC236}">
                <a16:creationId xmlns:a16="http://schemas.microsoft.com/office/drawing/2014/main" id="{89530F9A-DCB8-2A43-9F56-1C9AC126CE1F}"/>
              </a:ext>
            </a:extLst>
          </p:cNvPr>
          <p:cNvSpPr/>
          <p:nvPr/>
        </p:nvSpPr>
        <p:spPr>
          <a:xfrm>
            <a:off x="6907819" y="4674361"/>
            <a:ext cx="1887760" cy="2002664"/>
          </a:xfrm>
          <a:prstGeom prst="rect">
            <a:avLst/>
          </a:prstGeom>
        </p:spPr>
        <p:txBody>
          <a:bodyPr wrap="square">
            <a:spAutoFit/>
          </a:bodyPr>
          <a:lstStyle/>
          <a:p>
            <a:pPr>
              <a:lnSpc>
                <a:spcPct val="150000"/>
              </a:lnSpc>
            </a:pPr>
            <a:r>
              <a:rPr lang="en-US" altLang="ko-Kore-KR" sz="1200" dirty="0">
                <a:cs typeface="Calibri" panose="02000000000000000000" pitchFamily="2" charset="0"/>
              </a:rPr>
              <a:t>Delays caused by waiting for paperwork, battery changes or any material flow blockage remain unrecorded.  These gaps are rarely recorded accurately.</a:t>
            </a:r>
          </a:p>
        </p:txBody>
      </p:sp>
      <p:sp>
        <p:nvSpPr>
          <p:cNvPr id="20" name="직사각형 19">
            <a:extLst>
              <a:ext uri="{FF2B5EF4-FFF2-40B4-BE49-F238E27FC236}">
                <a16:creationId xmlns:a16="http://schemas.microsoft.com/office/drawing/2014/main" id="{123B051F-EEDE-2B43-88A7-3C7E9881013B}"/>
              </a:ext>
            </a:extLst>
          </p:cNvPr>
          <p:cNvSpPr/>
          <p:nvPr/>
        </p:nvSpPr>
        <p:spPr>
          <a:xfrm>
            <a:off x="6895278" y="4161094"/>
            <a:ext cx="2990074" cy="423449"/>
          </a:xfrm>
          <a:prstGeom prst="rect">
            <a:avLst/>
          </a:prstGeom>
        </p:spPr>
        <p:txBody>
          <a:bodyPr wrap="square">
            <a:spAutoFit/>
          </a:bodyPr>
          <a:lstStyle/>
          <a:p>
            <a:pPr>
              <a:lnSpc>
                <a:spcPct val="150000"/>
              </a:lnSpc>
            </a:pPr>
            <a:r>
              <a:rPr lang="en-US" altLang="ko-Kore-KR" sz="1600" b="1" dirty="0">
                <a:solidFill>
                  <a:schemeClr val="accent1"/>
                </a:solidFill>
                <a:cs typeface="Calibri" panose="02000000000000000000" pitchFamily="2" charset="0"/>
              </a:rPr>
              <a:t>RANDOM BOTTLENECKS</a:t>
            </a:r>
          </a:p>
        </p:txBody>
      </p:sp>
      <p:sp>
        <p:nvSpPr>
          <p:cNvPr id="22" name="직사각형 21">
            <a:extLst>
              <a:ext uri="{FF2B5EF4-FFF2-40B4-BE49-F238E27FC236}">
                <a16:creationId xmlns:a16="http://schemas.microsoft.com/office/drawing/2014/main" id="{07D9339D-E387-534A-93FD-B214AF3BFD97}"/>
              </a:ext>
            </a:extLst>
          </p:cNvPr>
          <p:cNvSpPr/>
          <p:nvPr/>
        </p:nvSpPr>
        <p:spPr>
          <a:xfrm>
            <a:off x="9407759" y="4674361"/>
            <a:ext cx="1887760" cy="1443087"/>
          </a:xfrm>
          <a:prstGeom prst="rect">
            <a:avLst/>
          </a:prstGeom>
        </p:spPr>
        <p:txBody>
          <a:bodyPr wrap="square">
            <a:spAutoFit/>
          </a:bodyPr>
          <a:lstStyle/>
          <a:p>
            <a:pPr>
              <a:lnSpc>
                <a:spcPct val="150000"/>
              </a:lnSpc>
            </a:pPr>
            <a:r>
              <a:rPr lang="en-US" altLang="ko-Kore-KR" sz="1200" dirty="0">
                <a:latin typeface="Arial" panose="020B0604020202020204" pitchFamily="34" charset="0"/>
                <a:cs typeface="Arial" panose="020B0604020202020204" pitchFamily="34" charset="0"/>
              </a:rPr>
              <a:t>Mis-calculations in peak demand and scheduling of labor and forklifts create unknown production gaps.</a:t>
            </a:r>
          </a:p>
        </p:txBody>
      </p:sp>
      <p:sp>
        <p:nvSpPr>
          <p:cNvPr id="23" name="직사각형 22">
            <a:extLst>
              <a:ext uri="{FF2B5EF4-FFF2-40B4-BE49-F238E27FC236}">
                <a16:creationId xmlns:a16="http://schemas.microsoft.com/office/drawing/2014/main" id="{FEBCAFA7-0CA0-F941-A838-EB4220FE6643}"/>
              </a:ext>
            </a:extLst>
          </p:cNvPr>
          <p:cNvSpPr/>
          <p:nvPr/>
        </p:nvSpPr>
        <p:spPr>
          <a:xfrm>
            <a:off x="9382677" y="4161093"/>
            <a:ext cx="2990074" cy="423449"/>
          </a:xfrm>
          <a:prstGeom prst="rect">
            <a:avLst/>
          </a:prstGeom>
        </p:spPr>
        <p:txBody>
          <a:bodyPr wrap="square">
            <a:spAutoFit/>
          </a:bodyPr>
          <a:lstStyle/>
          <a:p>
            <a:pPr>
              <a:lnSpc>
                <a:spcPct val="150000"/>
              </a:lnSpc>
            </a:pPr>
            <a:r>
              <a:rPr lang="en-US" altLang="ko-Kore-KR" sz="1600" b="1" dirty="0">
                <a:solidFill>
                  <a:schemeClr val="accent1"/>
                </a:solidFill>
                <a:cs typeface="Calibri" panose="02000000000000000000" pitchFamily="2" charset="0"/>
              </a:rPr>
              <a:t>POOR OPERATIONAL PLANNING</a:t>
            </a:r>
          </a:p>
        </p:txBody>
      </p:sp>
    </p:spTree>
    <p:extLst>
      <p:ext uri="{BB962C8B-B14F-4D97-AF65-F5344CB8AC3E}">
        <p14:creationId xmlns:p14="http://schemas.microsoft.com/office/powerpoint/2010/main" val="873905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53FBE828-BBDD-7743-A1D4-29A13E84E901}"/>
              </a:ext>
            </a:extLst>
          </p:cNvPr>
          <p:cNvSpPr/>
          <p:nvPr/>
        </p:nvSpPr>
        <p:spPr>
          <a:xfrm>
            <a:off x="5397365" y="250114"/>
            <a:ext cx="4589720" cy="1200329"/>
          </a:xfrm>
          <a:prstGeom prst="rect">
            <a:avLst/>
          </a:prstGeom>
        </p:spPr>
        <p:txBody>
          <a:bodyPr wrap="square">
            <a:spAutoFit/>
          </a:bodyPr>
          <a:lstStyle/>
          <a:p>
            <a:r>
              <a:rPr lang="en-US" altLang="ko-Kore-KR" sz="3600" dirty="0">
                <a:solidFill>
                  <a:schemeClr val="accent1"/>
                </a:solidFill>
                <a:latin typeface="+mj-lt"/>
                <a:cs typeface="Calibri" panose="020F0502020204030204" pitchFamily="34" charset="0"/>
              </a:rPr>
              <a:t>How </a:t>
            </a:r>
            <a:r>
              <a:rPr lang="en-US" altLang="ko-Kore-KR" sz="3600" dirty="0" err="1">
                <a:solidFill>
                  <a:schemeClr val="accent1"/>
                </a:solidFill>
                <a:latin typeface="+mj-lt"/>
                <a:cs typeface="Calibri" panose="020F0502020204030204" pitchFamily="34" charset="0"/>
              </a:rPr>
              <a:t>ivdt’s</a:t>
            </a:r>
            <a:r>
              <a:rPr lang="en-US" altLang="ko-Kore-KR" sz="3600" dirty="0">
                <a:solidFill>
                  <a:schemeClr val="accent1"/>
                </a:solidFill>
                <a:latin typeface="+mj-lt"/>
                <a:cs typeface="Calibri" panose="020F0502020204030204" pitchFamily="34" charset="0"/>
              </a:rPr>
              <a:t> feedback automates vehicle tracking</a:t>
            </a:r>
          </a:p>
        </p:txBody>
      </p:sp>
      <p:sp>
        <p:nvSpPr>
          <p:cNvPr id="11" name="직사각형 10">
            <a:extLst>
              <a:ext uri="{FF2B5EF4-FFF2-40B4-BE49-F238E27FC236}">
                <a16:creationId xmlns:a16="http://schemas.microsoft.com/office/drawing/2014/main" id="{80BC6A0E-8788-B843-83BB-3FEBBC1E2ADE}"/>
              </a:ext>
            </a:extLst>
          </p:cNvPr>
          <p:cNvSpPr/>
          <p:nvPr/>
        </p:nvSpPr>
        <p:spPr>
          <a:xfrm>
            <a:off x="5515569" y="1972187"/>
            <a:ext cx="712399" cy="506292"/>
          </a:xfrm>
          <a:prstGeom prst="rect">
            <a:avLst/>
          </a:prstGeom>
        </p:spPr>
        <p:txBody>
          <a:bodyPr wrap="square">
            <a:spAutoFit/>
          </a:bodyPr>
          <a:lstStyle/>
          <a:p>
            <a:pPr>
              <a:lnSpc>
                <a:spcPct val="150000"/>
              </a:lnSpc>
            </a:pPr>
            <a:r>
              <a:rPr lang="en-US" altLang="ko-Kore-KR" sz="2000" b="1" dirty="0">
                <a:solidFill>
                  <a:schemeClr val="accent1"/>
                </a:solidFill>
                <a:cs typeface="Calibri" panose="02000000000000000000" pitchFamily="2" charset="0"/>
              </a:rPr>
              <a:t>01</a:t>
            </a:r>
          </a:p>
        </p:txBody>
      </p:sp>
      <p:sp>
        <p:nvSpPr>
          <p:cNvPr id="14" name="직사각형 13">
            <a:extLst>
              <a:ext uri="{FF2B5EF4-FFF2-40B4-BE49-F238E27FC236}">
                <a16:creationId xmlns:a16="http://schemas.microsoft.com/office/drawing/2014/main" id="{8D4DFF49-883A-9643-9F5E-3D2E20A9469F}"/>
              </a:ext>
            </a:extLst>
          </p:cNvPr>
          <p:cNvSpPr/>
          <p:nvPr/>
        </p:nvSpPr>
        <p:spPr>
          <a:xfrm>
            <a:off x="5515568" y="2821281"/>
            <a:ext cx="712399" cy="506292"/>
          </a:xfrm>
          <a:prstGeom prst="rect">
            <a:avLst/>
          </a:prstGeom>
        </p:spPr>
        <p:txBody>
          <a:bodyPr wrap="square">
            <a:spAutoFit/>
          </a:bodyPr>
          <a:lstStyle/>
          <a:p>
            <a:pPr>
              <a:lnSpc>
                <a:spcPct val="150000"/>
              </a:lnSpc>
            </a:pPr>
            <a:r>
              <a:rPr lang="en-US" altLang="ko-Kore-KR" sz="2000" b="1" dirty="0">
                <a:solidFill>
                  <a:schemeClr val="accent1"/>
                </a:solidFill>
                <a:cs typeface="Calibri" panose="02000000000000000000" pitchFamily="2" charset="0"/>
              </a:rPr>
              <a:t>02</a:t>
            </a:r>
          </a:p>
        </p:txBody>
      </p:sp>
      <p:sp>
        <p:nvSpPr>
          <p:cNvPr id="15" name="직사각형 14">
            <a:extLst>
              <a:ext uri="{FF2B5EF4-FFF2-40B4-BE49-F238E27FC236}">
                <a16:creationId xmlns:a16="http://schemas.microsoft.com/office/drawing/2014/main" id="{7A8193E3-637A-E645-92EB-8DF73B0C44CB}"/>
              </a:ext>
            </a:extLst>
          </p:cNvPr>
          <p:cNvSpPr/>
          <p:nvPr/>
        </p:nvSpPr>
        <p:spPr>
          <a:xfrm>
            <a:off x="6096000" y="3539906"/>
            <a:ext cx="5210908" cy="340671"/>
          </a:xfrm>
          <a:prstGeom prst="rect">
            <a:avLst/>
          </a:prstGeom>
        </p:spPr>
        <p:txBody>
          <a:bodyPr wrap="square">
            <a:spAutoFit/>
          </a:bodyPr>
          <a:lstStyle/>
          <a:p>
            <a:pPr>
              <a:lnSpc>
                <a:spcPct val="150000"/>
              </a:lnSpc>
            </a:pPr>
            <a:r>
              <a:rPr lang="en-US" altLang="ko-Kore-KR" sz="1200" dirty="0">
                <a:cs typeface="Calibri" panose="02000000000000000000" pitchFamily="2" charset="0"/>
              </a:rPr>
              <a:t>L  </a:t>
            </a:r>
          </a:p>
        </p:txBody>
      </p:sp>
      <p:sp>
        <p:nvSpPr>
          <p:cNvPr id="18" name="직사각형 17">
            <a:extLst>
              <a:ext uri="{FF2B5EF4-FFF2-40B4-BE49-F238E27FC236}">
                <a16:creationId xmlns:a16="http://schemas.microsoft.com/office/drawing/2014/main" id="{190B7AC2-1B43-1441-B303-6722B8F44FD0}"/>
              </a:ext>
            </a:extLst>
          </p:cNvPr>
          <p:cNvSpPr/>
          <p:nvPr/>
        </p:nvSpPr>
        <p:spPr>
          <a:xfrm>
            <a:off x="5515568" y="3476091"/>
            <a:ext cx="712399" cy="506292"/>
          </a:xfrm>
          <a:prstGeom prst="rect">
            <a:avLst/>
          </a:prstGeom>
        </p:spPr>
        <p:txBody>
          <a:bodyPr wrap="square">
            <a:spAutoFit/>
          </a:bodyPr>
          <a:lstStyle/>
          <a:p>
            <a:pPr>
              <a:lnSpc>
                <a:spcPct val="150000"/>
              </a:lnSpc>
            </a:pPr>
            <a:r>
              <a:rPr lang="en-US" altLang="ko-Kore-KR" sz="2000" b="1" dirty="0">
                <a:solidFill>
                  <a:schemeClr val="accent1"/>
                </a:solidFill>
                <a:cs typeface="Calibri" panose="02000000000000000000" pitchFamily="2" charset="0"/>
              </a:rPr>
              <a:t>03</a:t>
            </a:r>
          </a:p>
        </p:txBody>
      </p:sp>
      <p:pic>
        <p:nvPicPr>
          <p:cNvPr id="20" name="그림 개체 틀 19">
            <a:extLst>
              <a:ext uri="{FF2B5EF4-FFF2-40B4-BE49-F238E27FC236}">
                <a16:creationId xmlns:a16="http://schemas.microsoft.com/office/drawing/2014/main" id="{D12BAF54-806B-A546-BF9F-742ADF6FE2D4}"/>
              </a:ext>
            </a:extLst>
          </p:cNvPr>
          <p:cNvPicPr>
            <a:picLocks noGrp="1" noChangeAspect="1"/>
          </p:cNvPicPr>
          <p:nvPr>
            <p:ph type="pic" sz="quarter" idx="10"/>
          </p:nvPr>
        </p:nvPicPr>
        <p:blipFill>
          <a:blip r:embed="rId2"/>
          <a:srcRect/>
          <a:stretch/>
        </p:blipFill>
        <p:spPr>
          <a:xfrm>
            <a:off x="-1326751" y="-29514"/>
            <a:ext cx="6612000" cy="7011210"/>
          </a:xfrm>
        </p:spPr>
      </p:pic>
      <p:sp>
        <p:nvSpPr>
          <p:cNvPr id="2" name="TextBox 1">
            <a:extLst>
              <a:ext uri="{FF2B5EF4-FFF2-40B4-BE49-F238E27FC236}">
                <a16:creationId xmlns:a16="http://schemas.microsoft.com/office/drawing/2014/main" id="{E5A7F660-CCDD-B4DE-EBDB-21616EED02F9}"/>
              </a:ext>
            </a:extLst>
          </p:cNvPr>
          <p:cNvSpPr txBox="1"/>
          <p:nvPr/>
        </p:nvSpPr>
        <p:spPr>
          <a:xfrm>
            <a:off x="5397365" y="1299381"/>
            <a:ext cx="5965231" cy="738664"/>
          </a:xfrm>
          <a:prstGeom prst="rect">
            <a:avLst/>
          </a:prstGeom>
          <a:noFill/>
        </p:spPr>
        <p:txBody>
          <a:bodyPr wrap="square" rtlCol="0">
            <a:spAutoFit/>
          </a:bodyPr>
          <a:lstStyle/>
          <a:p>
            <a:r>
              <a:rPr lang="en-CA" sz="1400" dirty="0"/>
              <a:t>The IVDT system uses an intelligent, automated workflow software with an algorithm to capture every hidden downtime event without requiring constant administrative oversight.  Below are the Key Elements of the Automated Loop.</a:t>
            </a:r>
          </a:p>
        </p:txBody>
      </p:sp>
      <p:sp>
        <p:nvSpPr>
          <p:cNvPr id="4" name="TextBox 3">
            <a:extLst>
              <a:ext uri="{FF2B5EF4-FFF2-40B4-BE49-F238E27FC236}">
                <a16:creationId xmlns:a16="http://schemas.microsoft.com/office/drawing/2014/main" id="{4C02BB62-1A90-1355-88CD-8B37E258B0F9}"/>
              </a:ext>
            </a:extLst>
          </p:cNvPr>
          <p:cNvSpPr txBox="1"/>
          <p:nvPr/>
        </p:nvSpPr>
        <p:spPr>
          <a:xfrm>
            <a:off x="5871768" y="2084021"/>
            <a:ext cx="6096000" cy="830997"/>
          </a:xfrm>
          <a:prstGeom prst="rect">
            <a:avLst/>
          </a:prstGeom>
          <a:noFill/>
        </p:spPr>
        <p:txBody>
          <a:bodyPr wrap="square">
            <a:spAutoFit/>
          </a:bodyPr>
          <a:lstStyle/>
          <a:p>
            <a:pPr marL="0" marR="0">
              <a:buNone/>
            </a:pPr>
            <a:r>
              <a:rPr lang="en-CA" sz="1200" b="1" dirty="0">
                <a:solidFill>
                  <a:srgbClr val="000000"/>
                </a:solidFill>
                <a:effectLst/>
                <a:latin typeface="Arial" panose="020B0604020202020204" pitchFamily="34" charset="0"/>
                <a:cs typeface="Arial" panose="020B0604020202020204" pitchFamily="34" charset="0"/>
              </a:rPr>
              <a:t>The Company Utilization Factor</a:t>
            </a:r>
            <a:r>
              <a:rPr lang="en-CA" sz="1200" dirty="0">
                <a:solidFill>
                  <a:srgbClr val="000000"/>
                </a:solidFill>
                <a:effectLst/>
                <a:latin typeface="Arial" panose="020B0604020202020204" pitchFamily="34" charset="0"/>
                <a:cs typeface="Arial" panose="020B0604020202020204" pitchFamily="34" charset="0"/>
              </a:rPr>
              <a:t>: This is a manager-defined, password</a:t>
            </a:r>
          </a:p>
          <a:p>
            <a:pPr marL="0" marR="0">
              <a:buNone/>
            </a:pPr>
            <a:r>
              <a:rPr lang="en-CA" sz="1200" dirty="0">
                <a:solidFill>
                  <a:srgbClr val="000000"/>
                </a:solidFill>
                <a:effectLst/>
                <a:latin typeface="Arial" panose="020B0604020202020204" pitchFamily="34" charset="0"/>
                <a:cs typeface="Arial" panose="020B0604020202020204" pitchFamily="34" charset="0"/>
              </a:rPr>
              <a:t>protected threshold (such as a 2-minute default) programmed directly into the</a:t>
            </a:r>
          </a:p>
          <a:p>
            <a:pPr marL="0" marR="0">
              <a:buNone/>
            </a:pPr>
            <a:r>
              <a:rPr lang="en-CA" sz="1200" dirty="0">
                <a:solidFill>
                  <a:srgbClr val="000000"/>
                </a:solidFill>
                <a:effectLst/>
                <a:latin typeface="Arial" panose="020B0604020202020204" pitchFamily="34" charset="0"/>
                <a:cs typeface="Arial" panose="020B0604020202020204" pitchFamily="34" charset="0"/>
              </a:rPr>
              <a:t>onboard system. It establishes an engineered standard tailored to the specific</a:t>
            </a:r>
          </a:p>
          <a:p>
            <a:pPr marL="0" marR="0">
              <a:buNone/>
            </a:pPr>
            <a:r>
              <a:rPr lang="en-CA" sz="1200" dirty="0">
                <a:solidFill>
                  <a:srgbClr val="000000"/>
                </a:solidFill>
                <a:effectLst/>
                <a:latin typeface="Arial" panose="020B0604020202020204" pitchFamily="34" charset="0"/>
                <a:cs typeface="Arial" panose="020B0604020202020204" pitchFamily="34" charset="0"/>
              </a:rPr>
              <a:t>facility's pacing.</a:t>
            </a:r>
          </a:p>
        </p:txBody>
      </p:sp>
      <p:sp>
        <p:nvSpPr>
          <p:cNvPr id="6" name="TextBox 5">
            <a:extLst>
              <a:ext uri="{FF2B5EF4-FFF2-40B4-BE49-F238E27FC236}">
                <a16:creationId xmlns:a16="http://schemas.microsoft.com/office/drawing/2014/main" id="{8FB71037-D596-6DD9-60B7-E910993B77C5}"/>
              </a:ext>
            </a:extLst>
          </p:cNvPr>
          <p:cNvSpPr txBox="1"/>
          <p:nvPr/>
        </p:nvSpPr>
        <p:spPr>
          <a:xfrm>
            <a:off x="5871768" y="2973720"/>
            <a:ext cx="6096000" cy="646331"/>
          </a:xfrm>
          <a:prstGeom prst="rect">
            <a:avLst/>
          </a:prstGeom>
          <a:noFill/>
        </p:spPr>
        <p:txBody>
          <a:bodyPr wrap="square">
            <a:spAutoFit/>
          </a:bodyPr>
          <a:lstStyle/>
          <a:p>
            <a:pPr marL="0" marR="0">
              <a:buNone/>
            </a:pPr>
            <a:r>
              <a:rPr lang="en-CA" sz="1200" b="1" dirty="0">
                <a:solidFill>
                  <a:srgbClr val="000000"/>
                </a:solidFill>
                <a:effectLst/>
                <a:latin typeface="Arial" panose="020B0604020202020204" pitchFamily="34" charset="0"/>
                <a:cs typeface="Arial" panose="020B0604020202020204" pitchFamily="34" charset="0"/>
              </a:rPr>
              <a:t>Audio Visual Interventions</a:t>
            </a:r>
            <a:r>
              <a:rPr lang="en-CA" sz="1200" dirty="0">
                <a:solidFill>
                  <a:srgbClr val="000000"/>
                </a:solidFill>
                <a:effectLst/>
                <a:latin typeface="Arial" panose="020B0604020202020204" pitchFamily="34" charset="0"/>
                <a:cs typeface="Arial" panose="020B0604020202020204" pitchFamily="34" charset="0"/>
              </a:rPr>
              <a:t>: The moment a lift truck sits idle past the</a:t>
            </a:r>
          </a:p>
          <a:p>
            <a:pPr marL="0" marR="0">
              <a:buNone/>
            </a:pPr>
            <a:r>
              <a:rPr lang="en-CA" sz="1200" dirty="0">
                <a:solidFill>
                  <a:srgbClr val="000000"/>
                </a:solidFill>
                <a:effectLst/>
                <a:latin typeface="Arial" panose="020B0604020202020204" pitchFamily="34" charset="0"/>
                <a:cs typeface="Arial" panose="020B0604020202020204" pitchFamily="34" charset="0"/>
              </a:rPr>
              <a:t>programmed utilization threshold, the onboard </a:t>
            </a:r>
            <a:r>
              <a:rPr lang="en-CA" sz="1200" dirty="0">
                <a:solidFill>
                  <a:srgbClr val="0000E9"/>
                </a:solidFill>
                <a:effectLst/>
                <a:latin typeface="Arial" panose="020B0604020202020204" pitchFamily="34" charset="0"/>
                <a:cs typeface="Arial" panose="020B0604020202020204" pitchFamily="34" charset="0"/>
              </a:rPr>
              <a:t>In-Vehicle Display Terminal (IVDT)</a:t>
            </a:r>
            <a:endParaRPr lang="en-CA" sz="1200" dirty="0">
              <a:solidFill>
                <a:srgbClr val="000000"/>
              </a:solidFill>
              <a:effectLst/>
              <a:latin typeface="Arial" panose="020B0604020202020204" pitchFamily="34" charset="0"/>
              <a:cs typeface="Arial" panose="020B0604020202020204" pitchFamily="34" charset="0"/>
            </a:endParaRPr>
          </a:p>
          <a:p>
            <a:pPr marL="0" marR="0">
              <a:buNone/>
            </a:pPr>
            <a:r>
              <a:rPr lang="en-CA" sz="1200" dirty="0">
                <a:solidFill>
                  <a:srgbClr val="000000"/>
                </a:solidFill>
                <a:effectLst/>
                <a:latin typeface="Arial" panose="020B0604020202020204" pitchFamily="34" charset="0"/>
                <a:cs typeface="Arial" panose="020B0604020202020204" pitchFamily="34" charset="0"/>
              </a:rPr>
              <a:t>triggers a physical alert. This instantly notifies the driver of excess idling.</a:t>
            </a:r>
          </a:p>
        </p:txBody>
      </p:sp>
      <p:sp>
        <p:nvSpPr>
          <p:cNvPr id="8" name="TextBox 7">
            <a:extLst>
              <a:ext uri="{FF2B5EF4-FFF2-40B4-BE49-F238E27FC236}">
                <a16:creationId xmlns:a16="http://schemas.microsoft.com/office/drawing/2014/main" id="{E9AFCD9A-0EF6-D884-13D0-C99C91973528}"/>
              </a:ext>
            </a:extLst>
          </p:cNvPr>
          <p:cNvSpPr txBox="1"/>
          <p:nvPr/>
        </p:nvSpPr>
        <p:spPr>
          <a:xfrm>
            <a:off x="5871768" y="3629570"/>
            <a:ext cx="6096000" cy="646331"/>
          </a:xfrm>
          <a:prstGeom prst="rect">
            <a:avLst/>
          </a:prstGeom>
          <a:noFill/>
        </p:spPr>
        <p:txBody>
          <a:bodyPr wrap="square">
            <a:spAutoFit/>
          </a:bodyPr>
          <a:lstStyle/>
          <a:p>
            <a:pPr marL="0" marR="0">
              <a:buNone/>
            </a:pPr>
            <a:r>
              <a:rPr lang="en-CA" sz="1200" b="1" dirty="0">
                <a:solidFill>
                  <a:srgbClr val="000000"/>
                </a:solidFill>
                <a:effectLst/>
                <a:latin typeface="Arial" panose="020B0604020202020204" pitchFamily="34" charset="0"/>
                <a:cs typeface="Arial" panose="020B0604020202020204" pitchFamily="34" charset="0"/>
              </a:rPr>
              <a:t>The 5 Second Timeout</a:t>
            </a:r>
            <a:r>
              <a:rPr lang="en-CA" sz="1200" dirty="0">
                <a:solidFill>
                  <a:srgbClr val="000000"/>
                </a:solidFill>
                <a:effectLst/>
                <a:latin typeface="Arial" panose="020B0604020202020204" pitchFamily="34" charset="0"/>
                <a:cs typeface="Arial" panose="020B0604020202020204" pitchFamily="34" charset="0"/>
              </a:rPr>
              <a:t>: The system gives the operator exactly 5 seconds to</a:t>
            </a:r>
          </a:p>
          <a:p>
            <a:pPr marL="0" marR="0">
              <a:buNone/>
            </a:pPr>
            <a:r>
              <a:rPr lang="en-CA" sz="1200" dirty="0">
                <a:solidFill>
                  <a:srgbClr val="000000"/>
                </a:solidFill>
                <a:effectLst/>
                <a:latin typeface="Arial" panose="020B0604020202020204" pitchFamily="34" charset="0"/>
                <a:cs typeface="Arial" panose="020B0604020202020204" pitchFamily="34" charset="0"/>
              </a:rPr>
              <a:t>select a pre-configured, justified operational downtime active task reason from a</a:t>
            </a:r>
          </a:p>
          <a:p>
            <a:pPr marL="0" marR="0">
              <a:buNone/>
            </a:pPr>
            <a:r>
              <a:rPr lang="en-CA" sz="1200" dirty="0">
                <a:solidFill>
                  <a:srgbClr val="000000"/>
                </a:solidFill>
                <a:effectLst/>
                <a:latin typeface="Arial" panose="020B0604020202020204" pitchFamily="34" charset="0"/>
                <a:cs typeface="Arial" panose="020B0604020202020204" pitchFamily="34" charset="0"/>
              </a:rPr>
              <a:t>custom menu (e.g., "waiting for order", "material delay").</a:t>
            </a:r>
          </a:p>
        </p:txBody>
      </p:sp>
      <p:sp>
        <p:nvSpPr>
          <p:cNvPr id="9" name="직사각형 17">
            <a:extLst>
              <a:ext uri="{FF2B5EF4-FFF2-40B4-BE49-F238E27FC236}">
                <a16:creationId xmlns:a16="http://schemas.microsoft.com/office/drawing/2014/main" id="{97631852-C4FE-F12A-8472-2C796B8DDCCA}"/>
              </a:ext>
            </a:extLst>
          </p:cNvPr>
          <p:cNvSpPr/>
          <p:nvPr/>
        </p:nvSpPr>
        <p:spPr>
          <a:xfrm>
            <a:off x="5515568" y="4152733"/>
            <a:ext cx="712399" cy="506292"/>
          </a:xfrm>
          <a:prstGeom prst="rect">
            <a:avLst/>
          </a:prstGeom>
        </p:spPr>
        <p:txBody>
          <a:bodyPr wrap="square">
            <a:spAutoFit/>
          </a:bodyPr>
          <a:lstStyle/>
          <a:p>
            <a:pPr>
              <a:lnSpc>
                <a:spcPct val="150000"/>
              </a:lnSpc>
            </a:pPr>
            <a:r>
              <a:rPr lang="en-US" altLang="ko-Kore-KR" sz="2000" b="1" dirty="0">
                <a:solidFill>
                  <a:schemeClr val="accent1"/>
                </a:solidFill>
                <a:cs typeface="Calibri" panose="02000000000000000000" pitchFamily="2" charset="0"/>
              </a:rPr>
              <a:t>04</a:t>
            </a:r>
          </a:p>
        </p:txBody>
      </p:sp>
      <p:sp>
        <p:nvSpPr>
          <p:cNvPr id="12" name="TextBox 11">
            <a:extLst>
              <a:ext uri="{FF2B5EF4-FFF2-40B4-BE49-F238E27FC236}">
                <a16:creationId xmlns:a16="http://schemas.microsoft.com/office/drawing/2014/main" id="{3309DA98-EC8A-A522-CF05-2F26BA39EC14}"/>
              </a:ext>
            </a:extLst>
          </p:cNvPr>
          <p:cNvSpPr txBox="1"/>
          <p:nvPr/>
        </p:nvSpPr>
        <p:spPr>
          <a:xfrm>
            <a:off x="5871768" y="4302554"/>
            <a:ext cx="6096000" cy="646331"/>
          </a:xfrm>
          <a:prstGeom prst="rect">
            <a:avLst/>
          </a:prstGeom>
          <a:noFill/>
        </p:spPr>
        <p:txBody>
          <a:bodyPr wrap="square">
            <a:spAutoFit/>
          </a:bodyPr>
          <a:lstStyle/>
          <a:p>
            <a:pPr marL="0" marR="0">
              <a:buNone/>
            </a:pPr>
            <a:r>
              <a:rPr lang="en-CA" sz="1200" b="1" dirty="0">
                <a:solidFill>
                  <a:srgbClr val="000000"/>
                </a:solidFill>
                <a:effectLst/>
                <a:latin typeface="Arial" panose="020B0604020202020204" pitchFamily="34" charset="0"/>
                <a:cs typeface="Arial" panose="020B0604020202020204" pitchFamily="34" charset="0"/>
              </a:rPr>
              <a:t>Automatic Unidentified Logging</a:t>
            </a:r>
            <a:r>
              <a:rPr lang="en-CA" sz="1200" dirty="0">
                <a:solidFill>
                  <a:srgbClr val="000000"/>
                </a:solidFill>
                <a:effectLst/>
                <a:latin typeface="Arial" panose="020B0604020202020204" pitchFamily="34" charset="0"/>
                <a:cs typeface="Arial" panose="020B0604020202020204" pitchFamily="34" charset="0"/>
              </a:rPr>
              <a:t>: If the operator fails to input a reason within 5</a:t>
            </a:r>
          </a:p>
          <a:p>
            <a:pPr marL="0" marR="0">
              <a:buNone/>
            </a:pPr>
            <a:r>
              <a:rPr lang="en-CA" sz="1200" dirty="0">
                <a:solidFill>
                  <a:srgbClr val="000000"/>
                </a:solidFill>
                <a:effectLst/>
                <a:latin typeface="Arial" panose="020B0604020202020204" pitchFamily="34" charset="0"/>
                <a:cs typeface="Arial" panose="020B0604020202020204" pitchFamily="34" charset="0"/>
              </a:rPr>
              <a:t>seconds, the software automatically records the event as an </a:t>
            </a:r>
            <a:r>
              <a:rPr lang="en-CA" sz="1200" b="1" dirty="0">
                <a:solidFill>
                  <a:srgbClr val="000000"/>
                </a:solidFill>
                <a:effectLst/>
                <a:latin typeface="Arial" panose="020B0604020202020204" pitchFamily="34" charset="0"/>
                <a:cs typeface="Arial" panose="020B0604020202020204" pitchFamily="34" charset="0"/>
              </a:rPr>
              <a:t>"Unidentified</a:t>
            </a:r>
            <a:endParaRPr lang="en-CA" sz="1200" dirty="0">
              <a:solidFill>
                <a:srgbClr val="000000"/>
              </a:solidFill>
              <a:effectLst/>
              <a:latin typeface="Arial" panose="020B0604020202020204" pitchFamily="34" charset="0"/>
              <a:cs typeface="Arial" panose="020B0604020202020204" pitchFamily="34" charset="0"/>
            </a:endParaRPr>
          </a:p>
          <a:p>
            <a:pPr marL="0" marR="0">
              <a:buNone/>
            </a:pPr>
            <a:r>
              <a:rPr lang="en-CA" sz="1200" b="1" dirty="0">
                <a:solidFill>
                  <a:srgbClr val="000000"/>
                </a:solidFill>
                <a:effectLst/>
                <a:latin typeface="Arial" panose="020B0604020202020204" pitchFamily="34" charset="0"/>
                <a:cs typeface="Arial" panose="020B0604020202020204" pitchFamily="34" charset="0"/>
              </a:rPr>
              <a:t>Operational Downtime"</a:t>
            </a:r>
            <a:r>
              <a:rPr lang="en-CA" sz="1200" dirty="0">
                <a:solidFill>
                  <a:srgbClr val="000000"/>
                </a:solidFill>
                <a:effectLst/>
                <a:latin typeface="Arial" panose="020B0604020202020204" pitchFamily="34" charset="0"/>
                <a:cs typeface="Arial" panose="020B0604020202020204" pitchFamily="34" charset="0"/>
              </a:rPr>
              <a:t> event. It records this data alongside the Operator I</a:t>
            </a:r>
          </a:p>
        </p:txBody>
      </p:sp>
      <p:sp>
        <p:nvSpPr>
          <p:cNvPr id="16" name="직사각형 17">
            <a:extLst>
              <a:ext uri="{FF2B5EF4-FFF2-40B4-BE49-F238E27FC236}">
                <a16:creationId xmlns:a16="http://schemas.microsoft.com/office/drawing/2014/main" id="{1057CE66-56C6-1000-1A12-ED512A68A281}"/>
              </a:ext>
            </a:extLst>
          </p:cNvPr>
          <p:cNvSpPr/>
          <p:nvPr/>
        </p:nvSpPr>
        <p:spPr>
          <a:xfrm>
            <a:off x="5515568" y="4829375"/>
            <a:ext cx="712399" cy="506292"/>
          </a:xfrm>
          <a:prstGeom prst="rect">
            <a:avLst/>
          </a:prstGeom>
        </p:spPr>
        <p:txBody>
          <a:bodyPr wrap="square">
            <a:spAutoFit/>
          </a:bodyPr>
          <a:lstStyle/>
          <a:p>
            <a:pPr>
              <a:lnSpc>
                <a:spcPct val="150000"/>
              </a:lnSpc>
            </a:pPr>
            <a:r>
              <a:rPr lang="en-US" altLang="ko-Kore-KR" sz="2000" b="1" dirty="0">
                <a:solidFill>
                  <a:schemeClr val="accent1"/>
                </a:solidFill>
                <a:cs typeface="Calibri" panose="02000000000000000000" pitchFamily="2" charset="0"/>
              </a:rPr>
              <a:t>05</a:t>
            </a:r>
          </a:p>
        </p:txBody>
      </p:sp>
      <p:sp>
        <p:nvSpPr>
          <p:cNvPr id="22" name="TextBox 21">
            <a:extLst>
              <a:ext uri="{FF2B5EF4-FFF2-40B4-BE49-F238E27FC236}">
                <a16:creationId xmlns:a16="http://schemas.microsoft.com/office/drawing/2014/main" id="{ABDF3063-300E-DD5C-88D4-81AAD417493E}"/>
              </a:ext>
            </a:extLst>
          </p:cNvPr>
          <p:cNvSpPr txBox="1"/>
          <p:nvPr/>
        </p:nvSpPr>
        <p:spPr>
          <a:xfrm>
            <a:off x="5871768" y="4975538"/>
            <a:ext cx="6096000" cy="830997"/>
          </a:xfrm>
          <a:prstGeom prst="rect">
            <a:avLst/>
          </a:prstGeom>
          <a:noFill/>
        </p:spPr>
        <p:txBody>
          <a:bodyPr wrap="square">
            <a:spAutoFit/>
          </a:bodyPr>
          <a:lstStyle/>
          <a:p>
            <a:pPr marL="0" marR="0">
              <a:buNone/>
            </a:pPr>
            <a:r>
              <a:rPr lang="en-CA" sz="1200" b="1" dirty="0">
                <a:solidFill>
                  <a:srgbClr val="000000"/>
                </a:solidFill>
                <a:effectLst/>
                <a:latin typeface="Arial" panose="020B0604020202020204" pitchFamily="34" charset="0"/>
                <a:cs typeface="Arial" panose="020B0604020202020204" pitchFamily="34" charset="0"/>
              </a:rPr>
              <a:t>Zero Subscription Data Routing</a:t>
            </a:r>
            <a:r>
              <a:rPr lang="en-CA" sz="1200" dirty="0">
                <a:solidFill>
                  <a:srgbClr val="000000"/>
                </a:solidFill>
                <a:effectLst/>
                <a:latin typeface="Arial" panose="020B0604020202020204" pitchFamily="34" charset="0"/>
                <a:cs typeface="Arial" panose="020B0604020202020204" pitchFamily="34" charset="0"/>
              </a:rPr>
              <a:t>: All logged events are compiled locally into</a:t>
            </a:r>
          </a:p>
          <a:p>
            <a:pPr marL="0" marR="0">
              <a:buNone/>
            </a:pPr>
            <a:r>
              <a:rPr lang="en-CA" sz="1200" dirty="0">
                <a:solidFill>
                  <a:srgbClr val="000000"/>
                </a:solidFill>
                <a:effectLst/>
                <a:latin typeface="Arial" panose="020B0604020202020204" pitchFamily="34" charset="0"/>
                <a:cs typeface="Arial" panose="020B0604020202020204" pitchFamily="34" charset="0"/>
              </a:rPr>
              <a:t>Excel/CSV file formats via a physical USB port or pushed in real time over long-</a:t>
            </a:r>
          </a:p>
          <a:p>
            <a:pPr marL="0" marR="0">
              <a:buNone/>
            </a:pPr>
            <a:r>
              <a:rPr lang="en-CA" sz="1200" dirty="0">
                <a:solidFill>
                  <a:srgbClr val="000000"/>
                </a:solidFill>
                <a:effectLst/>
                <a:latin typeface="Arial" panose="020B0604020202020204" pitchFamily="34" charset="0"/>
                <a:cs typeface="Arial" panose="020B0604020202020204" pitchFamily="34" charset="0"/>
              </a:rPr>
              <a:t>range RF wireless communication to an on premise </a:t>
            </a:r>
            <a:r>
              <a:rPr lang="en-CA" sz="1200" dirty="0" err="1">
                <a:solidFill>
                  <a:srgbClr val="0000E9"/>
                </a:solidFill>
                <a:effectLst/>
                <a:latin typeface="Arial" panose="020B0604020202020204" pitchFamily="34" charset="0"/>
                <a:cs typeface="Arial" panose="020B0604020202020204" pitchFamily="34" charset="0"/>
              </a:rPr>
              <a:t>InfoHUBX</a:t>
            </a:r>
            <a:r>
              <a:rPr lang="en-CA" sz="1200" dirty="0">
                <a:solidFill>
                  <a:srgbClr val="0000E9"/>
                </a:solidFill>
                <a:effectLst/>
                <a:latin typeface="Arial" panose="020B0604020202020204" pitchFamily="34" charset="0"/>
                <a:cs typeface="Arial" panose="020B0604020202020204" pitchFamily="34" charset="0"/>
              </a:rPr>
              <a:t> Gateway</a:t>
            </a:r>
            <a:r>
              <a:rPr lang="en-CA" sz="1200" dirty="0">
                <a:solidFill>
                  <a:srgbClr val="000000"/>
                </a:solidFill>
                <a:effectLst/>
                <a:latin typeface="Arial" panose="020B0604020202020204" pitchFamily="34" charset="0"/>
                <a:cs typeface="Arial" panose="020B0604020202020204" pitchFamily="34" charset="0"/>
              </a:rPr>
              <a:t>,</a:t>
            </a:r>
          </a:p>
          <a:p>
            <a:pPr marL="0" marR="0">
              <a:buNone/>
            </a:pPr>
            <a:r>
              <a:rPr lang="en-CA" sz="1200" dirty="0">
                <a:solidFill>
                  <a:srgbClr val="000000"/>
                </a:solidFill>
                <a:effectLst/>
                <a:latin typeface="Arial" panose="020B0604020202020204" pitchFamily="34" charset="0"/>
                <a:cs typeface="Arial" panose="020B0604020202020204" pitchFamily="34" charset="0"/>
              </a:rPr>
              <a:t>eliminating recurring cloud software fees.</a:t>
            </a:r>
          </a:p>
        </p:txBody>
      </p:sp>
    </p:spTree>
    <p:extLst>
      <p:ext uri="{BB962C8B-B14F-4D97-AF65-F5344CB8AC3E}">
        <p14:creationId xmlns:p14="http://schemas.microsoft.com/office/powerpoint/2010/main" val="1975480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직사각형 31">
            <a:extLst>
              <a:ext uri="{FF2B5EF4-FFF2-40B4-BE49-F238E27FC236}">
                <a16:creationId xmlns:a16="http://schemas.microsoft.com/office/drawing/2014/main" id="{111F62B9-AF15-2B4D-A2A8-8052E50ABDDD}"/>
              </a:ext>
            </a:extLst>
          </p:cNvPr>
          <p:cNvSpPr/>
          <p:nvPr/>
        </p:nvSpPr>
        <p:spPr>
          <a:xfrm>
            <a:off x="0" y="0"/>
            <a:ext cx="12192000" cy="1447800"/>
          </a:xfrm>
          <a:prstGeom prst="rect">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ko-Kore-KR" altLang="en-US"/>
          </a:p>
        </p:txBody>
      </p:sp>
      <p:sp>
        <p:nvSpPr>
          <p:cNvPr id="3" name="제목 2"/>
          <p:cNvSpPr>
            <a:spLocks noGrp="1"/>
          </p:cNvSpPr>
          <p:nvPr>
            <p:ph type="title"/>
          </p:nvPr>
        </p:nvSpPr>
        <p:spPr>
          <a:xfrm>
            <a:off x="518160" y="271745"/>
            <a:ext cx="7696200" cy="1062570"/>
          </a:xfrm>
        </p:spPr>
        <p:txBody>
          <a:bodyPr/>
          <a:lstStyle/>
          <a:p>
            <a:r>
              <a:rPr lang="en-US" altLang="ko-KR" dirty="0">
                <a:solidFill>
                  <a:schemeClr val="bg1"/>
                </a:solidFill>
              </a:rPr>
              <a:t>The 6 most common downtime codes</a:t>
            </a:r>
            <a:endParaRPr lang="ko-KR" altLang="en-US" dirty="0">
              <a:solidFill>
                <a:schemeClr val="bg1"/>
              </a:solidFill>
            </a:endParaRPr>
          </a:p>
        </p:txBody>
      </p:sp>
      <p:sp>
        <p:nvSpPr>
          <p:cNvPr id="4" name="텍스트 개체 틀 3"/>
          <p:cNvSpPr>
            <a:spLocks noGrp="1"/>
          </p:cNvSpPr>
          <p:nvPr>
            <p:ph type="body" sz="quarter" idx="15"/>
          </p:nvPr>
        </p:nvSpPr>
        <p:spPr>
          <a:xfrm>
            <a:off x="518161" y="1719545"/>
            <a:ext cx="5242560" cy="4660984"/>
          </a:xfrm>
        </p:spPr>
        <p:txBody>
          <a:bodyPr>
            <a:normAutofit fontScale="92500" lnSpcReduction="10000"/>
          </a:bodyPr>
          <a:lstStyle/>
          <a:p>
            <a:endParaRPr lang="en-CA" sz="2300" dirty="0"/>
          </a:p>
          <a:p>
            <a:r>
              <a:rPr lang="en-CA" sz="1300" dirty="0">
                <a:latin typeface="Arial" panose="020B0604020202020204" pitchFamily="34" charset="0"/>
                <a:cs typeface="Arial" panose="020B0604020202020204" pitchFamily="34" charset="0"/>
              </a:rPr>
              <a:t>The IVDT </a:t>
            </a:r>
            <a:r>
              <a:rPr lang="en-CA" sz="1300" dirty="0" err="1">
                <a:latin typeface="Arial" panose="020B0604020202020204" pitchFamily="34" charset="0"/>
                <a:cs typeface="Arial" panose="020B0604020202020204" pitchFamily="34" charset="0"/>
              </a:rPr>
              <a:t>FeedBack</a:t>
            </a:r>
            <a:r>
              <a:rPr lang="en-CA" sz="1300" dirty="0">
                <a:latin typeface="Arial" panose="020B0604020202020204" pitchFamily="34" charset="0"/>
                <a:cs typeface="Arial" panose="020B0604020202020204" pitchFamily="34" charset="0"/>
              </a:rPr>
              <a:t> system allows you to program up to six customized </a:t>
            </a:r>
          </a:p>
          <a:p>
            <a:r>
              <a:rPr lang="en-CA" sz="1300" dirty="0">
                <a:latin typeface="Arial" panose="020B0604020202020204" pitchFamily="34" charset="0"/>
                <a:cs typeface="Arial" panose="020B0604020202020204" pitchFamily="34" charset="0"/>
              </a:rPr>
              <a:t>Justification codes. When the forklift exceeds its operational idle threshold, </a:t>
            </a:r>
          </a:p>
          <a:p>
            <a:r>
              <a:rPr lang="en-CA" sz="1300" dirty="0">
                <a:latin typeface="Arial" panose="020B0604020202020204" pitchFamily="34" charset="0"/>
                <a:cs typeface="Arial" panose="020B0604020202020204" pitchFamily="34" charset="0"/>
              </a:rPr>
              <a:t>the operator selects one of these codes to classify the bottleneck.</a:t>
            </a:r>
          </a:p>
          <a:p>
            <a:r>
              <a:rPr lang="en-CA" sz="1300" b="1" dirty="0">
                <a:latin typeface="Arial" panose="020B0604020202020204" pitchFamily="34" charset="0"/>
                <a:cs typeface="Arial" panose="020B0604020202020204" pitchFamily="34" charset="0"/>
              </a:rPr>
              <a:t>• 1. Blocked / Staging (STG)</a:t>
            </a:r>
            <a:r>
              <a:rPr lang="en-CA" sz="1300" dirty="0">
                <a:latin typeface="Arial" panose="020B0604020202020204" pitchFamily="34" charset="0"/>
                <a:cs typeface="Arial" panose="020B0604020202020204" pitchFamily="34" charset="0"/>
              </a:rPr>
              <a:t>: Used when aisles are blocked by</a:t>
            </a:r>
          </a:p>
          <a:p>
            <a:r>
              <a:rPr lang="en-CA" sz="1300" dirty="0">
                <a:latin typeface="Arial" panose="020B0604020202020204" pitchFamily="34" charset="0"/>
                <a:cs typeface="Arial" panose="020B0604020202020204" pitchFamily="34" charset="0"/>
              </a:rPr>
              <a:t> inventory or the operator is stuck waiting in a congested shipping bay.</a:t>
            </a:r>
          </a:p>
          <a:p>
            <a:r>
              <a:rPr lang="en-CA" sz="1300" b="1" dirty="0">
                <a:latin typeface="Arial" panose="020B0604020202020204" pitchFamily="34" charset="0"/>
                <a:cs typeface="Arial" panose="020B0604020202020204" pitchFamily="34" charset="0"/>
              </a:rPr>
              <a:t>• 2. Paperwork / Scan (PAP)</a:t>
            </a:r>
            <a:r>
              <a:rPr lang="en-CA" sz="1300" dirty="0">
                <a:latin typeface="Arial" panose="020B0604020202020204" pitchFamily="34" charset="0"/>
                <a:cs typeface="Arial" panose="020B0604020202020204" pitchFamily="34" charset="0"/>
              </a:rPr>
              <a:t>: Accounts for time spent confirming </a:t>
            </a:r>
          </a:p>
          <a:p>
            <a:r>
              <a:rPr lang="en-CA" sz="1300" dirty="0">
                <a:latin typeface="Arial" panose="020B0604020202020204" pitchFamily="34" charset="0"/>
                <a:cs typeface="Arial" panose="020B0604020202020204" pitchFamily="34" charset="0"/>
              </a:rPr>
              <a:t>orders, waiting for bills of lading or resolving inventory system sync errors.</a:t>
            </a:r>
          </a:p>
          <a:p>
            <a:r>
              <a:rPr lang="en-CA" sz="1300" b="1" dirty="0">
                <a:latin typeface="Arial" panose="020B0604020202020204" pitchFamily="34" charset="0"/>
                <a:cs typeface="Arial" panose="020B0604020202020204" pitchFamily="34" charset="0"/>
              </a:rPr>
              <a:t>• 3. Battery / Fuel (BAT)</a:t>
            </a:r>
            <a:r>
              <a:rPr lang="en-CA" sz="1300" dirty="0">
                <a:latin typeface="Arial" panose="020B0604020202020204" pitchFamily="34" charset="0"/>
                <a:cs typeface="Arial" panose="020B0604020202020204" pitchFamily="34" charset="0"/>
              </a:rPr>
              <a:t>: Tracks the time spent driving to, waiting for, </a:t>
            </a:r>
          </a:p>
          <a:p>
            <a:r>
              <a:rPr lang="en-CA" sz="1300" dirty="0">
                <a:latin typeface="Arial" panose="020B0604020202020204" pitchFamily="34" charset="0"/>
                <a:cs typeface="Arial" panose="020B0604020202020204" pitchFamily="34" charset="0"/>
              </a:rPr>
              <a:t>or executing battery swaps and propane tank changes.</a:t>
            </a:r>
          </a:p>
          <a:p>
            <a:r>
              <a:rPr lang="en-CA" sz="1300" b="1" dirty="0">
                <a:latin typeface="Arial" panose="020B0604020202020204" pitchFamily="34" charset="0"/>
                <a:cs typeface="Arial" panose="020B0604020202020204" pitchFamily="34" charset="0"/>
              </a:rPr>
              <a:t>• 4. No Material (MAT)</a:t>
            </a:r>
            <a:r>
              <a:rPr lang="en-CA" sz="1300" dirty="0">
                <a:latin typeface="Arial" panose="020B0604020202020204" pitchFamily="34" charset="0"/>
                <a:cs typeface="Arial" panose="020B0604020202020204" pitchFamily="34" charset="0"/>
              </a:rPr>
              <a:t>: Identifies upstream production delays where </a:t>
            </a:r>
          </a:p>
          <a:p>
            <a:r>
              <a:rPr lang="en-CA" sz="1300" dirty="0">
                <a:latin typeface="Arial" panose="020B0604020202020204" pitchFamily="34" charset="0"/>
                <a:cs typeface="Arial" panose="020B0604020202020204" pitchFamily="34" charset="0"/>
              </a:rPr>
              <a:t>the forklift is ready, but the product is not yet manufactured or picked.</a:t>
            </a:r>
          </a:p>
          <a:p>
            <a:r>
              <a:rPr lang="en-CA" sz="1300" b="1" dirty="0">
                <a:latin typeface="Arial" panose="020B0604020202020204" pitchFamily="34" charset="0"/>
                <a:cs typeface="Arial" panose="020B0604020202020204" pitchFamily="34" charset="0"/>
              </a:rPr>
              <a:t>• 5. Housekeeping (HOU)</a:t>
            </a:r>
            <a:r>
              <a:rPr lang="en-CA" sz="1300" dirty="0">
                <a:latin typeface="Arial" panose="020B0604020202020204" pitchFamily="34" charset="0"/>
                <a:cs typeface="Arial" panose="020B0604020202020204" pitchFamily="34" charset="0"/>
              </a:rPr>
              <a:t>: Covers mandatory shift wrap-up tasks, such as</a:t>
            </a:r>
          </a:p>
          <a:p>
            <a:r>
              <a:rPr lang="en-CA" sz="1300" dirty="0">
                <a:latin typeface="Arial" panose="020B0604020202020204" pitchFamily="34" charset="0"/>
                <a:cs typeface="Arial" panose="020B0604020202020204" pitchFamily="34" charset="0"/>
              </a:rPr>
              <a:t>clearing shrink wrap, stacking empty pallets, or cleaning spills.</a:t>
            </a:r>
          </a:p>
          <a:p>
            <a:r>
              <a:rPr lang="en-CA" sz="1300" b="1" dirty="0">
                <a:latin typeface="Arial" panose="020B0604020202020204" pitchFamily="34" charset="0"/>
                <a:cs typeface="Arial" panose="020B0604020202020204" pitchFamily="34" charset="0"/>
              </a:rPr>
              <a:t>• 6. Wrap / Banding (WRP)</a:t>
            </a:r>
            <a:r>
              <a:rPr lang="en-CA" sz="1300" dirty="0">
                <a:latin typeface="Arial" panose="020B0604020202020204" pitchFamily="34" charset="0"/>
                <a:cs typeface="Arial" panose="020B0604020202020204" pitchFamily="34" charset="0"/>
              </a:rPr>
              <a:t>: Logs the necessary operational pause when an</a:t>
            </a:r>
          </a:p>
          <a:p>
            <a:r>
              <a:rPr lang="en-CA" sz="1300" dirty="0">
                <a:latin typeface="Arial" panose="020B0604020202020204" pitchFamily="34" charset="0"/>
                <a:cs typeface="Arial" panose="020B0604020202020204" pitchFamily="34" charset="0"/>
              </a:rPr>
              <a:t>operator must leave the cabin to manually stretch wrap a pallet load.</a:t>
            </a:r>
          </a:p>
          <a:p>
            <a:endParaRPr lang="ko-Kore-KR" altLang="en-US" dirty="0"/>
          </a:p>
        </p:txBody>
      </p:sp>
      <p:pic>
        <p:nvPicPr>
          <p:cNvPr id="10" name="Picture 9">
            <a:extLst>
              <a:ext uri="{FF2B5EF4-FFF2-40B4-BE49-F238E27FC236}">
                <a16:creationId xmlns:a16="http://schemas.microsoft.com/office/drawing/2014/main" id="{3FFC2F60-5B01-CE76-05BA-41B752A18D24}"/>
              </a:ext>
            </a:extLst>
          </p:cNvPr>
          <p:cNvPicPr>
            <a:picLocks noChangeAspect="1"/>
          </p:cNvPicPr>
          <p:nvPr/>
        </p:nvPicPr>
        <p:blipFill>
          <a:blip r:embed="rId2"/>
          <a:stretch>
            <a:fillRect/>
          </a:stretch>
        </p:blipFill>
        <p:spPr>
          <a:xfrm>
            <a:off x="5762619" y="1447800"/>
            <a:ext cx="7215047" cy="5410200"/>
          </a:xfrm>
          <a:prstGeom prst="rect">
            <a:avLst/>
          </a:prstGeom>
        </p:spPr>
      </p:pic>
    </p:spTree>
    <p:extLst>
      <p:ext uri="{BB962C8B-B14F-4D97-AF65-F5344CB8AC3E}">
        <p14:creationId xmlns:p14="http://schemas.microsoft.com/office/powerpoint/2010/main" val="965655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87F685-7BA0-9A54-07EC-40E3507F0098}"/>
            </a:ext>
          </a:extLst>
        </p:cNvPr>
        <p:cNvGrpSpPr/>
        <p:nvPr/>
      </p:nvGrpSpPr>
      <p:grpSpPr>
        <a:xfrm>
          <a:off x="0" y="0"/>
          <a:ext cx="0" cy="0"/>
          <a:chOff x="0" y="0"/>
          <a:chExt cx="0" cy="0"/>
        </a:xfrm>
      </p:grpSpPr>
      <p:sp>
        <p:nvSpPr>
          <p:cNvPr id="9" name="직사각형 31">
            <a:extLst>
              <a:ext uri="{FF2B5EF4-FFF2-40B4-BE49-F238E27FC236}">
                <a16:creationId xmlns:a16="http://schemas.microsoft.com/office/drawing/2014/main" id="{EF1EEAA1-3450-C46A-2DF4-FD58C1A80722}"/>
              </a:ext>
            </a:extLst>
          </p:cNvPr>
          <p:cNvSpPr/>
          <p:nvPr/>
        </p:nvSpPr>
        <p:spPr>
          <a:xfrm>
            <a:off x="0" y="0"/>
            <a:ext cx="12192000" cy="1447800"/>
          </a:xfrm>
          <a:prstGeom prst="rect">
            <a:avLst/>
          </a:prstGeom>
          <a:solidFill>
            <a:schemeClr val="accent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ko-Kore-KR" altLang="en-US"/>
          </a:p>
        </p:txBody>
      </p:sp>
      <p:sp>
        <p:nvSpPr>
          <p:cNvPr id="3" name="제목 2">
            <a:extLst>
              <a:ext uri="{FF2B5EF4-FFF2-40B4-BE49-F238E27FC236}">
                <a16:creationId xmlns:a16="http://schemas.microsoft.com/office/drawing/2014/main" id="{BB57A189-42EF-762B-FF96-BDA9358AC25B}"/>
              </a:ext>
            </a:extLst>
          </p:cNvPr>
          <p:cNvSpPr>
            <a:spLocks noGrp="1"/>
          </p:cNvSpPr>
          <p:nvPr>
            <p:ph type="title"/>
          </p:nvPr>
        </p:nvSpPr>
        <p:spPr>
          <a:xfrm>
            <a:off x="518160" y="271745"/>
            <a:ext cx="10632440" cy="1062570"/>
          </a:xfrm>
        </p:spPr>
        <p:txBody>
          <a:bodyPr>
            <a:normAutofit/>
          </a:bodyPr>
          <a:lstStyle/>
          <a:p>
            <a:r>
              <a:rPr lang="en-US" altLang="ko-KR" dirty="0">
                <a:solidFill>
                  <a:schemeClr val="bg1"/>
                </a:solidFill>
              </a:rPr>
              <a:t>How to calculate your company's ideal threshold time</a:t>
            </a:r>
            <a:endParaRPr lang="ko-KR" altLang="en-US" dirty="0">
              <a:solidFill>
                <a:schemeClr val="bg1"/>
              </a:solidFill>
            </a:endParaRPr>
          </a:p>
        </p:txBody>
      </p:sp>
      <p:sp>
        <p:nvSpPr>
          <p:cNvPr id="4" name="텍스트 개체 틀 3">
            <a:extLst>
              <a:ext uri="{FF2B5EF4-FFF2-40B4-BE49-F238E27FC236}">
                <a16:creationId xmlns:a16="http://schemas.microsoft.com/office/drawing/2014/main" id="{A8EA901F-F5B5-64E1-FBBE-FE7E02B5C945}"/>
              </a:ext>
            </a:extLst>
          </p:cNvPr>
          <p:cNvSpPr>
            <a:spLocks noGrp="1"/>
          </p:cNvSpPr>
          <p:nvPr>
            <p:ph type="body" sz="quarter" idx="15"/>
          </p:nvPr>
        </p:nvSpPr>
        <p:spPr>
          <a:xfrm>
            <a:off x="4976948" y="1719544"/>
            <a:ext cx="7215051" cy="5011455"/>
          </a:xfrm>
        </p:spPr>
        <p:txBody>
          <a:bodyPr>
            <a:normAutofit fontScale="92500" lnSpcReduction="10000"/>
          </a:bodyPr>
          <a:lstStyle/>
          <a:p>
            <a:endParaRPr lang="en-CA" dirty="0"/>
          </a:p>
          <a:p>
            <a:r>
              <a:rPr lang="en-CA" sz="1500" dirty="0">
                <a:latin typeface="Arial" panose="020B0604020202020204" pitchFamily="34" charset="0"/>
                <a:cs typeface="Arial" panose="020B0604020202020204" pitchFamily="34" charset="0"/>
              </a:rPr>
              <a:t>The </a:t>
            </a:r>
            <a:r>
              <a:rPr lang="en-CA" sz="1500" b="1" dirty="0">
                <a:latin typeface="Arial" panose="020B0604020202020204" pitchFamily="34" charset="0"/>
                <a:cs typeface="Arial" panose="020B0604020202020204" pitchFamily="34" charset="0"/>
              </a:rPr>
              <a:t>"Company Utilization Factor"</a:t>
            </a:r>
            <a:r>
              <a:rPr lang="en-CA" sz="1500" dirty="0">
                <a:latin typeface="Arial" panose="020B0604020202020204" pitchFamily="34" charset="0"/>
                <a:cs typeface="Arial" panose="020B0604020202020204" pitchFamily="34" charset="0"/>
              </a:rPr>
              <a:t> threshold should not be a guess. Setting it too short</a:t>
            </a:r>
          </a:p>
          <a:p>
            <a:r>
              <a:rPr lang="en-CA" sz="1500" dirty="0">
                <a:latin typeface="Arial" panose="020B0604020202020204" pitchFamily="34" charset="0"/>
                <a:cs typeface="Arial" panose="020B0604020202020204" pitchFamily="34" charset="0"/>
              </a:rPr>
              <a:t>causes operator fatigue from constant alerts; setting it too long misses critical hidden</a:t>
            </a:r>
          </a:p>
          <a:p>
            <a:r>
              <a:rPr lang="en-CA" sz="1500" dirty="0">
                <a:latin typeface="Arial" panose="020B0604020202020204" pitchFamily="34" charset="0"/>
                <a:cs typeface="Arial" panose="020B0604020202020204" pitchFamily="34" charset="0"/>
              </a:rPr>
              <a:t>downtime.</a:t>
            </a:r>
          </a:p>
          <a:p>
            <a:r>
              <a:rPr lang="en-CA" sz="1400" dirty="0">
                <a:latin typeface="Arial" panose="020B0604020202020204" pitchFamily="34" charset="0"/>
                <a:cs typeface="Arial" panose="020B0604020202020204" pitchFamily="34" charset="0"/>
              </a:rPr>
              <a:t>Use this step-by-step formula to establish your baseline:</a:t>
            </a:r>
          </a:p>
          <a:p>
            <a:r>
              <a:rPr lang="en-CA" sz="1400" dirty="0">
                <a:latin typeface="Arial" panose="020B0604020202020204" pitchFamily="34" charset="0"/>
                <a:cs typeface="Arial" panose="020B0604020202020204" pitchFamily="34" charset="0"/>
              </a:rPr>
              <a:t>[Average Travel Time Between Furthest Nodes] + [Standard Safe Drop/Pick Time] =</a:t>
            </a:r>
          </a:p>
          <a:p>
            <a:r>
              <a:rPr lang="en-CA" sz="1400" dirty="0">
                <a:latin typeface="Arial" panose="020B0604020202020204" pitchFamily="34" charset="0"/>
                <a:cs typeface="Arial" panose="020B0604020202020204" pitchFamily="34" charset="0"/>
              </a:rPr>
              <a:t>Ideal Threshold</a:t>
            </a:r>
          </a:p>
          <a:p>
            <a:r>
              <a:rPr lang="en-CA" sz="1400" b="1" dirty="0">
                <a:latin typeface="Arial" panose="020B0604020202020204" pitchFamily="34" charset="0"/>
                <a:cs typeface="Arial" panose="020B0604020202020204" pitchFamily="34" charset="0"/>
              </a:rPr>
              <a:t>1. Measure Travel Time</a:t>
            </a:r>
            <a:r>
              <a:rPr lang="en-CA" sz="1400" dirty="0">
                <a:latin typeface="Arial" panose="020B0604020202020204" pitchFamily="34" charset="0"/>
                <a:cs typeface="Arial" panose="020B0604020202020204" pitchFamily="34" charset="0"/>
              </a:rPr>
              <a:t>: Time a standard trip from your furthest inbound dock to</a:t>
            </a:r>
          </a:p>
          <a:p>
            <a:r>
              <a:rPr lang="en-CA" sz="1400" dirty="0">
                <a:latin typeface="Arial" panose="020B0604020202020204" pitchFamily="34" charset="0"/>
                <a:cs typeface="Arial" panose="020B0604020202020204" pitchFamily="34" charset="0"/>
              </a:rPr>
              <a:t>your furthest outbound storage rack. (e.g., 45 seconds).</a:t>
            </a:r>
          </a:p>
          <a:p>
            <a:r>
              <a:rPr lang="en-CA" sz="1400" b="1" dirty="0">
                <a:latin typeface="Arial" panose="020B0604020202020204" pitchFamily="34" charset="0"/>
                <a:cs typeface="Arial" panose="020B0604020202020204" pitchFamily="34" charset="0"/>
              </a:rPr>
              <a:t>2. Measure Pick/Place Time</a:t>
            </a:r>
            <a:r>
              <a:rPr lang="en-CA" sz="1400" dirty="0">
                <a:latin typeface="Arial" panose="020B0604020202020204" pitchFamily="34" charset="0"/>
                <a:cs typeface="Arial" panose="020B0604020202020204" pitchFamily="34" charset="0"/>
              </a:rPr>
              <a:t>: Time a standard, safe retrieval from your highest</a:t>
            </a:r>
          </a:p>
          <a:p>
            <a:r>
              <a:rPr lang="en-CA" sz="1400" dirty="0">
                <a:latin typeface="Arial" panose="020B0604020202020204" pitchFamily="34" charset="0"/>
                <a:cs typeface="Arial" panose="020B0604020202020204" pitchFamily="34" charset="0"/>
              </a:rPr>
              <a:t>racking tier, including alignment and tilt adjustments. (e.g., 30 seconds).</a:t>
            </a:r>
          </a:p>
          <a:p>
            <a:r>
              <a:rPr lang="en-CA" sz="1400" b="1" dirty="0">
                <a:latin typeface="Arial" panose="020B0604020202020204" pitchFamily="34" charset="0"/>
                <a:cs typeface="Arial" panose="020B0604020202020204" pitchFamily="34" charset="0"/>
              </a:rPr>
              <a:t>3. Add a Buffer</a:t>
            </a:r>
            <a:r>
              <a:rPr lang="en-CA" sz="1400" dirty="0">
                <a:latin typeface="Arial" panose="020B0604020202020204" pitchFamily="34" charset="0"/>
                <a:cs typeface="Arial" panose="020B0604020202020204" pitchFamily="34" charset="0"/>
              </a:rPr>
              <a:t>: Add a 15-to-30-second buffer for pedestrian crossings or</a:t>
            </a:r>
          </a:p>
          <a:p>
            <a:r>
              <a:rPr lang="en-CA" sz="1400" dirty="0">
                <a:latin typeface="Arial" panose="020B0604020202020204" pitchFamily="34" charset="0"/>
                <a:cs typeface="Arial" panose="020B0604020202020204" pitchFamily="34" charset="0"/>
              </a:rPr>
              <a:t>unexpected intersections.</a:t>
            </a:r>
          </a:p>
          <a:p>
            <a:r>
              <a:rPr lang="en-CA" sz="1400" b="1" dirty="0">
                <a:latin typeface="Arial" panose="020B0604020202020204" pitchFamily="34" charset="0"/>
                <a:cs typeface="Arial" panose="020B0604020202020204" pitchFamily="34" charset="0"/>
              </a:rPr>
              <a:t>4.</a:t>
            </a:r>
            <a:r>
              <a:rPr lang="en-CA" sz="1400" dirty="0">
                <a:latin typeface="Arial" panose="020B0604020202020204" pitchFamily="34" charset="0"/>
                <a:cs typeface="Arial" panose="020B0604020202020204" pitchFamily="34" charset="0"/>
              </a:rPr>
              <a:t> </a:t>
            </a:r>
            <a:r>
              <a:rPr lang="en-CA" sz="1400" b="1" dirty="0">
                <a:latin typeface="Arial" panose="020B0604020202020204" pitchFamily="34" charset="0"/>
                <a:cs typeface="Arial" panose="020B0604020202020204" pitchFamily="34" charset="0"/>
              </a:rPr>
              <a:t>Final Calculation</a:t>
            </a:r>
            <a:r>
              <a:rPr lang="en-CA" sz="1400" dirty="0">
                <a:latin typeface="Arial" panose="020B0604020202020204" pitchFamily="34" charset="0"/>
                <a:cs typeface="Arial" panose="020B0604020202020204" pitchFamily="34" charset="0"/>
              </a:rPr>
              <a:t>: 45s + 30s + 15s = </a:t>
            </a:r>
            <a:r>
              <a:rPr lang="en-CA" sz="1400" b="1" dirty="0">
                <a:latin typeface="Arial" panose="020B0604020202020204" pitchFamily="34" charset="0"/>
                <a:cs typeface="Arial" panose="020B0604020202020204" pitchFamily="34" charset="0"/>
              </a:rPr>
              <a:t>90 seconds</a:t>
            </a:r>
            <a:r>
              <a:rPr lang="en-CA" sz="1400" dirty="0">
                <a:latin typeface="Arial" panose="020B0604020202020204" pitchFamily="34" charset="0"/>
                <a:cs typeface="Arial" panose="020B0604020202020204" pitchFamily="34" charset="0"/>
              </a:rPr>
              <a:t>. This becomes your tailored</a:t>
            </a:r>
          </a:p>
          <a:p>
            <a:r>
              <a:rPr lang="en-CA" sz="1600" b="1" dirty="0">
                <a:latin typeface="Arial" panose="020B0604020202020204" pitchFamily="34" charset="0"/>
                <a:cs typeface="Arial" panose="020B0604020202020204" pitchFamily="34" charset="0"/>
              </a:rPr>
              <a:t>Company Utilization Factor                                                                                  </a:t>
            </a:r>
            <a:r>
              <a:rPr lang="en-CA" sz="1400" dirty="0">
                <a:latin typeface="Arial" panose="020B0604020202020204" pitchFamily="34" charset="0"/>
                <a:cs typeface="Arial" panose="020B0604020202020204" pitchFamily="34" charset="0"/>
              </a:rPr>
              <a:t>Any operational stop longer than 90 seconds system automatically record unidentified operational idling and triggers the IVDT system to demand within 5 seconds from operator to input a justified idling reason code from menu.</a:t>
            </a:r>
          </a:p>
          <a:p>
            <a:endParaRPr lang="ko-Kore-KR" altLang="en-US" dirty="0"/>
          </a:p>
        </p:txBody>
      </p:sp>
      <p:pic>
        <p:nvPicPr>
          <p:cNvPr id="13" name="그림 개체 틀 12">
            <a:extLst>
              <a:ext uri="{FF2B5EF4-FFF2-40B4-BE49-F238E27FC236}">
                <a16:creationId xmlns:a16="http://schemas.microsoft.com/office/drawing/2014/main" id="{2D579A87-5773-2F3A-8E6C-03B067B7C582}"/>
              </a:ext>
            </a:extLst>
          </p:cNvPr>
          <p:cNvPicPr>
            <a:picLocks noGrp="1" noChangeAspect="1"/>
          </p:cNvPicPr>
          <p:nvPr>
            <p:ph type="pic" sz="quarter" idx="14"/>
          </p:nvPr>
        </p:nvPicPr>
        <p:blipFill>
          <a:blip r:embed="rId2"/>
          <a:srcRect/>
          <a:stretch/>
        </p:blipFill>
        <p:spPr>
          <a:xfrm>
            <a:off x="-849088" y="1423422"/>
            <a:ext cx="5695408" cy="5434577"/>
          </a:xfrm>
        </p:spPr>
      </p:pic>
    </p:spTree>
    <p:extLst>
      <p:ext uri="{BB962C8B-B14F-4D97-AF65-F5344CB8AC3E}">
        <p14:creationId xmlns:p14="http://schemas.microsoft.com/office/powerpoint/2010/main" val="3432432095"/>
      </p:ext>
    </p:extLst>
  </p:cSld>
  <p:clrMapOvr>
    <a:masterClrMapping/>
  </p:clrMapOvr>
</p:sld>
</file>

<file path=ppt/theme/theme1.xml><?xml version="1.0" encoding="utf-8"?>
<a:theme xmlns:a="http://schemas.openxmlformats.org/drawingml/2006/main" name="Office 테마">
  <a:themeElements>
    <a:clrScheme name="사용자 지정 1">
      <a:dk1>
        <a:srgbClr val="000000"/>
      </a:dk1>
      <a:lt1>
        <a:srgbClr val="FFFFFF"/>
      </a:lt1>
      <a:dk2>
        <a:srgbClr val="696464"/>
      </a:dk2>
      <a:lt2>
        <a:srgbClr val="E9E5DC"/>
      </a:lt2>
      <a:accent1>
        <a:srgbClr val="EB021E"/>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Bebas Neue">
      <a:majorFont>
        <a:latin typeface="Bebas Neue"/>
        <a:ea typeface="맑은 고딕"/>
        <a:cs typeface=""/>
      </a:majorFont>
      <a:minorFont>
        <a:latin typeface="Calibri"/>
        <a:ea typeface="맑은 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2744</TotalTime>
  <Words>912</Words>
  <Application>Microsoft Macintosh PowerPoint</Application>
  <PresentationFormat>Widescreen</PresentationFormat>
  <Paragraphs>73</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맑은 고딕</vt:lpstr>
      <vt:lpstr>Bebas Neue</vt:lpstr>
      <vt:lpstr>Arial</vt:lpstr>
      <vt:lpstr>Calibri</vt:lpstr>
      <vt:lpstr>Office 테마</vt:lpstr>
      <vt:lpstr>PowerPoint Presentation</vt:lpstr>
      <vt:lpstr>PowerPoint Presentation</vt:lpstr>
      <vt:lpstr>PowerPoint Presentation</vt:lpstr>
      <vt:lpstr>The 6 most common downtime codes</vt:lpstr>
      <vt:lpstr>How to calculate your company's ideal threshold time</vt:lpstr>
    </vt:vector>
  </TitlesOfParts>
  <Manager>Slide Members </Manager>
  <Company>YESFORM Co.,Ltd.</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Members  </dc:title>
  <dc:subject>Powerpoint Templates, Diagram, Chart, Google slides, Keynote</dc:subject>
  <dc:creator>Slide Members by CM.LIM </dc:creator>
  <cp:keywords>SlideMembers, ppt, PPT Templates, Presentation, Diagram, Chart, Yesform, Google slides, Keynote, Free Slides </cp:keywords>
  <dc:description>The copyright of this document is at Slide Members. Unauthorized copying may result in legal sanctions.
</dc:description>
  <cp:lastModifiedBy>Ted Jurca</cp:lastModifiedBy>
  <cp:revision>8</cp:revision>
  <dcterms:created xsi:type="dcterms:W3CDTF">2022-01-13T06:34:25Z</dcterms:created>
  <dcterms:modified xsi:type="dcterms:W3CDTF">2026-06-25T10:47:33Z</dcterms:modified>
  <cp:category>www.slidemembers.com </cp:category>
</cp:coreProperties>
</file>