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66455" y="0"/>
            <a:ext cx="3825875" cy="692785"/>
          </a:xfrm>
          <a:custGeom>
            <a:avLst/>
            <a:gdLst/>
            <a:ahLst/>
            <a:cxnLst/>
            <a:rect l="l" t="t" r="r" b="b"/>
            <a:pathLst>
              <a:path w="3825875" h="692785">
                <a:moveTo>
                  <a:pt x="0" y="692531"/>
                </a:moveTo>
                <a:lnTo>
                  <a:pt x="3825544" y="692531"/>
                </a:lnTo>
                <a:lnTo>
                  <a:pt x="3825544" y="0"/>
                </a:lnTo>
                <a:lnTo>
                  <a:pt x="0" y="0"/>
                </a:lnTo>
                <a:lnTo>
                  <a:pt x="0" y="692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92531"/>
            <a:ext cx="5377815" cy="6165850"/>
          </a:xfrm>
          <a:custGeom>
            <a:avLst/>
            <a:gdLst/>
            <a:ahLst/>
            <a:cxnLst/>
            <a:rect l="l" t="t" r="r" b="b"/>
            <a:pathLst>
              <a:path w="5377815" h="6165850">
                <a:moveTo>
                  <a:pt x="0" y="6165468"/>
                </a:moveTo>
                <a:lnTo>
                  <a:pt x="5377548" y="6165468"/>
                </a:lnTo>
                <a:lnTo>
                  <a:pt x="5377548" y="0"/>
                </a:lnTo>
                <a:lnTo>
                  <a:pt x="0" y="0"/>
                </a:lnTo>
                <a:lnTo>
                  <a:pt x="0" y="6165468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9012" y="1098130"/>
            <a:ext cx="2384958" cy="250993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70872" y="4048201"/>
            <a:ext cx="2509939" cy="23849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805" y="342666"/>
            <a:ext cx="620585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878283"/>
            <a:ext cx="12192000" cy="979805"/>
          </a:xfrm>
          <a:custGeom>
            <a:avLst/>
            <a:gdLst/>
            <a:ahLst/>
            <a:cxnLst/>
            <a:rect l="l" t="t" r="r" b="b"/>
            <a:pathLst>
              <a:path w="12192000" h="979804">
                <a:moveTo>
                  <a:pt x="0" y="979716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979716"/>
                </a:lnTo>
                <a:lnTo>
                  <a:pt x="0" y="979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357708" y="0"/>
            <a:ext cx="11834495" cy="5878830"/>
            <a:chOff x="357708" y="0"/>
            <a:chExt cx="11834495" cy="5878830"/>
          </a:xfrm>
        </p:grpSpPr>
        <p:sp>
          <p:nvSpPr>
            <p:cNvPr id="5" name="object 5"/>
            <p:cNvSpPr/>
            <p:nvPr/>
          </p:nvSpPr>
          <p:spPr>
            <a:xfrm>
              <a:off x="11042243" y="0"/>
              <a:ext cx="1149985" cy="5878830"/>
            </a:xfrm>
            <a:custGeom>
              <a:avLst/>
              <a:gdLst/>
              <a:ahLst/>
              <a:cxnLst/>
              <a:rect l="l" t="t" r="r" b="b"/>
              <a:pathLst>
                <a:path w="1149984" h="5878830">
                  <a:moveTo>
                    <a:pt x="1149751" y="0"/>
                  </a:moveTo>
                  <a:lnTo>
                    <a:pt x="0" y="0"/>
                  </a:lnTo>
                  <a:lnTo>
                    <a:pt x="0" y="5878286"/>
                  </a:lnTo>
                  <a:lnTo>
                    <a:pt x="1149751" y="5878286"/>
                  </a:lnTo>
                  <a:lnTo>
                    <a:pt x="114975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7708" y="0"/>
              <a:ext cx="10684535" cy="5878286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36448" y="-261315"/>
            <a:ext cx="3638550" cy="1891030"/>
          </a:xfrm>
          <a:prstGeom prst="rect"/>
        </p:spPr>
        <p:txBody>
          <a:bodyPr wrap="square" lIns="0" tIns="285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dirty="0" sz="8000" spc="-10"/>
              <a:t>OSHA</a:t>
            </a:r>
            <a:r>
              <a:rPr dirty="0" sz="8000" spc="-10">
                <a:solidFill>
                  <a:srgbClr val="FF0000"/>
                </a:solidFill>
              </a:rPr>
              <a:t>X</a:t>
            </a:r>
            <a:endParaRPr sz="8000"/>
          </a:p>
          <a:p>
            <a:pPr marL="167640">
              <a:lnSpc>
                <a:spcPct val="100000"/>
              </a:lnSpc>
              <a:spcBef>
                <a:spcPts val="540"/>
              </a:spcBef>
            </a:pPr>
            <a:r>
              <a:rPr dirty="0" sz="2000"/>
              <a:t>Safety</a:t>
            </a:r>
            <a:r>
              <a:rPr dirty="0" sz="2000" spc="-35"/>
              <a:t> </a:t>
            </a:r>
            <a:r>
              <a:rPr dirty="0" sz="2000" spc="-10"/>
              <a:t>Assured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2742412" y="6142380"/>
            <a:ext cx="67036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89100" marR="5080" indent="-167703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Automatic</a:t>
            </a:r>
            <a:r>
              <a:rPr dirty="0" sz="18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Operator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Daily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Safety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Check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Compliance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Recorder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Material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Handling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Vehicles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1019" y="127754"/>
            <a:ext cx="1885975" cy="2027936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730140" y="261348"/>
            <a:ext cx="36830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25"/>
              <a:t> </a:t>
            </a:r>
            <a:r>
              <a:rPr dirty="0"/>
              <a:t>Problem</a:t>
            </a:r>
            <a:r>
              <a:rPr dirty="0" spc="-20"/>
              <a:t> </a:t>
            </a:r>
            <a:r>
              <a:rPr dirty="0"/>
              <a:t>with</a:t>
            </a:r>
            <a:r>
              <a:rPr dirty="0" spc="-20"/>
              <a:t> </a:t>
            </a:r>
            <a:r>
              <a:rPr dirty="0" spc="-10">
                <a:solidFill>
                  <a:srgbClr val="FF0000"/>
                </a:solidFill>
              </a:rPr>
              <a:t>Paper?</a:t>
            </a:r>
          </a:p>
        </p:txBody>
      </p:sp>
      <p:sp>
        <p:nvSpPr>
          <p:cNvPr id="3" name="object 3"/>
          <p:cNvSpPr/>
          <p:nvPr/>
        </p:nvSpPr>
        <p:spPr>
          <a:xfrm>
            <a:off x="3760089" y="734136"/>
            <a:ext cx="832485" cy="2904490"/>
          </a:xfrm>
          <a:custGeom>
            <a:avLst/>
            <a:gdLst/>
            <a:ahLst/>
            <a:cxnLst/>
            <a:rect l="l" t="t" r="r" b="b"/>
            <a:pathLst>
              <a:path w="832485" h="2904490">
                <a:moveTo>
                  <a:pt x="832154" y="2903918"/>
                </a:moveTo>
                <a:lnTo>
                  <a:pt x="832154" y="0"/>
                </a:lnTo>
                <a:lnTo>
                  <a:pt x="0" y="0"/>
                </a:lnTo>
                <a:lnTo>
                  <a:pt x="0" y="2903918"/>
                </a:lnTo>
                <a:lnTo>
                  <a:pt x="832154" y="290391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730140" y="720201"/>
            <a:ext cx="6839584" cy="1191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Arial"/>
                <a:cs typeface="Arial"/>
              </a:rPr>
              <a:t>Paper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based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and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manual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forklift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safety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checklists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introduce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severe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operational, </a:t>
            </a:r>
            <a:r>
              <a:rPr dirty="0" sz="1400">
                <a:latin typeface="Arial"/>
                <a:cs typeface="Arial"/>
              </a:rPr>
              <a:t>financial,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legal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vulnerabilities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material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handling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operations.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Relying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operators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manually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fill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out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physical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clipboards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spreadsheets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creates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systemic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compliance </a:t>
            </a:r>
            <a:r>
              <a:rPr dirty="0" sz="1400">
                <a:latin typeface="Arial"/>
                <a:cs typeface="Arial"/>
              </a:rPr>
              <a:t>gaps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leave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companies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exposed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during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regulatory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audits.</a:t>
            </a:r>
            <a:endParaRPr sz="1400">
              <a:latin typeface="Arial"/>
              <a:cs typeface="Arial"/>
            </a:endParaRPr>
          </a:p>
          <a:p>
            <a:pPr marL="891540">
              <a:lnSpc>
                <a:spcPct val="100000"/>
              </a:lnSpc>
              <a:spcBef>
                <a:spcPts val="785"/>
              </a:spcBef>
            </a:pPr>
            <a:r>
              <a:rPr dirty="0" sz="1400" b="1">
                <a:latin typeface="Arial"/>
                <a:cs typeface="Arial"/>
              </a:rPr>
              <a:t>Core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Data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Integrity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Issues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3973004" y="4631385"/>
            <a:ext cx="1478915" cy="1497330"/>
          </a:xfrm>
          <a:custGeom>
            <a:avLst/>
            <a:gdLst/>
            <a:ahLst/>
            <a:cxnLst/>
            <a:rect l="l" t="t" r="r" b="b"/>
            <a:pathLst>
              <a:path w="1478914" h="1497329">
                <a:moveTo>
                  <a:pt x="739239" y="0"/>
                </a:moveTo>
                <a:lnTo>
                  <a:pt x="690155" y="1572"/>
                </a:lnTo>
                <a:lnTo>
                  <a:pt x="641988" y="6226"/>
                </a:lnTo>
                <a:lnTo>
                  <a:pt x="594832" y="13869"/>
                </a:lnTo>
                <a:lnTo>
                  <a:pt x="548779" y="24406"/>
                </a:lnTo>
                <a:lnTo>
                  <a:pt x="503920" y="37745"/>
                </a:lnTo>
                <a:lnTo>
                  <a:pt x="460348" y="53792"/>
                </a:lnTo>
                <a:lnTo>
                  <a:pt x="418156" y="72452"/>
                </a:lnTo>
                <a:lnTo>
                  <a:pt x="377437" y="93633"/>
                </a:lnTo>
                <a:lnTo>
                  <a:pt x="338282" y="117241"/>
                </a:lnTo>
                <a:lnTo>
                  <a:pt x="300784" y="143182"/>
                </a:lnTo>
                <a:lnTo>
                  <a:pt x="265035" y="171363"/>
                </a:lnTo>
                <a:lnTo>
                  <a:pt x="231128" y="201689"/>
                </a:lnTo>
                <a:lnTo>
                  <a:pt x="199156" y="234069"/>
                </a:lnTo>
                <a:lnTo>
                  <a:pt x="169210" y="268407"/>
                </a:lnTo>
                <a:lnTo>
                  <a:pt x="141383" y="304610"/>
                </a:lnTo>
                <a:lnTo>
                  <a:pt x="115768" y="342585"/>
                </a:lnTo>
                <a:lnTo>
                  <a:pt x="92457" y="382238"/>
                </a:lnTo>
                <a:lnTo>
                  <a:pt x="71542" y="423475"/>
                </a:lnTo>
                <a:lnTo>
                  <a:pt x="53116" y="466203"/>
                </a:lnTo>
                <a:lnTo>
                  <a:pt x="37271" y="510329"/>
                </a:lnTo>
                <a:lnTo>
                  <a:pt x="24100" y="555758"/>
                </a:lnTo>
                <a:lnTo>
                  <a:pt x="13694" y="602397"/>
                </a:lnTo>
                <a:lnTo>
                  <a:pt x="6148" y="650153"/>
                </a:lnTo>
                <a:lnTo>
                  <a:pt x="1550" y="698994"/>
                </a:lnTo>
                <a:lnTo>
                  <a:pt x="0" y="748639"/>
                </a:lnTo>
                <a:lnTo>
                  <a:pt x="1552" y="798347"/>
                </a:lnTo>
                <a:lnTo>
                  <a:pt x="6067" y="846273"/>
                </a:lnTo>
                <a:lnTo>
                  <a:pt x="6148" y="847125"/>
                </a:lnTo>
                <a:lnTo>
                  <a:pt x="13694" y="894881"/>
                </a:lnTo>
                <a:lnTo>
                  <a:pt x="24100" y="941520"/>
                </a:lnTo>
                <a:lnTo>
                  <a:pt x="37271" y="986949"/>
                </a:lnTo>
                <a:lnTo>
                  <a:pt x="53116" y="1031075"/>
                </a:lnTo>
                <a:lnTo>
                  <a:pt x="71542" y="1073803"/>
                </a:lnTo>
                <a:lnTo>
                  <a:pt x="92457" y="1115040"/>
                </a:lnTo>
                <a:lnTo>
                  <a:pt x="115768" y="1154693"/>
                </a:lnTo>
                <a:lnTo>
                  <a:pt x="141383" y="1192668"/>
                </a:lnTo>
                <a:lnTo>
                  <a:pt x="169210" y="1228872"/>
                </a:lnTo>
                <a:lnTo>
                  <a:pt x="199156" y="1263210"/>
                </a:lnTo>
                <a:lnTo>
                  <a:pt x="231128" y="1295589"/>
                </a:lnTo>
                <a:lnTo>
                  <a:pt x="265035" y="1325916"/>
                </a:lnTo>
                <a:lnTo>
                  <a:pt x="300784" y="1354096"/>
                </a:lnTo>
                <a:lnTo>
                  <a:pt x="338282" y="1380037"/>
                </a:lnTo>
                <a:lnTo>
                  <a:pt x="377437" y="1403645"/>
                </a:lnTo>
                <a:lnTo>
                  <a:pt x="418156" y="1424826"/>
                </a:lnTo>
                <a:lnTo>
                  <a:pt x="460348" y="1443487"/>
                </a:lnTo>
                <a:lnTo>
                  <a:pt x="503920" y="1459533"/>
                </a:lnTo>
                <a:lnTo>
                  <a:pt x="548779" y="1472872"/>
                </a:lnTo>
                <a:lnTo>
                  <a:pt x="594832" y="1483409"/>
                </a:lnTo>
                <a:lnTo>
                  <a:pt x="641988" y="1491052"/>
                </a:lnTo>
                <a:lnTo>
                  <a:pt x="690155" y="1495706"/>
                </a:lnTo>
                <a:lnTo>
                  <a:pt x="739239" y="1497279"/>
                </a:lnTo>
                <a:lnTo>
                  <a:pt x="788322" y="1495706"/>
                </a:lnTo>
                <a:lnTo>
                  <a:pt x="836489" y="1491052"/>
                </a:lnTo>
                <a:lnTo>
                  <a:pt x="883645" y="1483409"/>
                </a:lnTo>
                <a:lnTo>
                  <a:pt x="929699" y="1472872"/>
                </a:lnTo>
                <a:lnTo>
                  <a:pt x="974558" y="1459533"/>
                </a:lnTo>
                <a:lnTo>
                  <a:pt x="1018130" y="1443487"/>
                </a:lnTo>
                <a:lnTo>
                  <a:pt x="1060322" y="1424826"/>
                </a:lnTo>
                <a:lnTo>
                  <a:pt x="1101042" y="1403645"/>
                </a:lnTo>
                <a:lnTo>
                  <a:pt x="1140197" y="1380037"/>
                </a:lnTo>
                <a:lnTo>
                  <a:pt x="1177695" y="1354096"/>
                </a:lnTo>
                <a:lnTo>
                  <a:pt x="1213444" y="1325916"/>
                </a:lnTo>
                <a:lnTo>
                  <a:pt x="1247351" y="1295589"/>
                </a:lnTo>
                <a:lnTo>
                  <a:pt x="1279324" y="1263210"/>
                </a:lnTo>
                <a:lnTo>
                  <a:pt x="1309270" y="1228872"/>
                </a:lnTo>
                <a:lnTo>
                  <a:pt x="1337097" y="1192668"/>
                </a:lnTo>
                <a:lnTo>
                  <a:pt x="1348893" y="1175181"/>
                </a:lnTo>
                <a:lnTo>
                  <a:pt x="739239" y="1175181"/>
                </a:lnTo>
                <a:lnTo>
                  <a:pt x="690217" y="1172304"/>
                </a:lnTo>
                <a:lnTo>
                  <a:pt x="642830" y="1163888"/>
                </a:lnTo>
                <a:lnTo>
                  <a:pt x="597399" y="1150257"/>
                </a:lnTo>
                <a:lnTo>
                  <a:pt x="554241" y="1131734"/>
                </a:lnTo>
                <a:lnTo>
                  <a:pt x="513677" y="1108642"/>
                </a:lnTo>
                <a:lnTo>
                  <a:pt x="476027" y="1081307"/>
                </a:lnTo>
                <a:lnTo>
                  <a:pt x="441609" y="1050050"/>
                </a:lnTo>
                <a:lnTo>
                  <a:pt x="410744" y="1015195"/>
                </a:lnTo>
                <a:lnTo>
                  <a:pt x="383750" y="977067"/>
                </a:lnTo>
                <a:lnTo>
                  <a:pt x="360948" y="935988"/>
                </a:lnTo>
                <a:lnTo>
                  <a:pt x="342657" y="892282"/>
                </a:lnTo>
                <a:lnTo>
                  <a:pt x="329196" y="846273"/>
                </a:lnTo>
                <a:lnTo>
                  <a:pt x="320896" y="798347"/>
                </a:lnTo>
                <a:lnTo>
                  <a:pt x="318044" y="748639"/>
                </a:lnTo>
                <a:lnTo>
                  <a:pt x="320886" y="698994"/>
                </a:lnTo>
                <a:lnTo>
                  <a:pt x="329196" y="651004"/>
                </a:lnTo>
                <a:lnTo>
                  <a:pt x="342657" y="604994"/>
                </a:lnTo>
                <a:lnTo>
                  <a:pt x="360948" y="561288"/>
                </a:lnTo>
                <a:lnTo>
                  <a:pt x="383750" y="520208"/>
                </a:lnTo>
                <a:lnTo>
                  <a:pt x="410744" y="482078"/>
                </a:lnTo>
                <a:lnTo>
                  <a:pt x="441609" y="447222"/>
                </a:lnTo>
                <a:lnTo>
                  <a:pt x="476027" y="415964"/>
                </a:lnTo>
                <a:lnTo>
                  <a:pt x="513677" y="388627"/>
                </a:lnTo>
                <a:lnTo>
                  <a:pt x="554241" y="365534"/>
                </a:lnTo>
                <a:lnTo>
                  <a:pt x="597399" y="347010"/>
                </a:lnTo>
                <a:lnTo>
                  <a:pt x="642830" y="333378"/>
                </a:lnTo>
                <a:lnTo>
                  <a:pt x="690217" y="324962"/>
                </a:lnTo>
                <a:lnTo>
                  <a:pt x="739239" y="322084"/>
                </a:lnTo>
                <a:lnTo>
                  <a:pt x="1348884" y="322084"/>
                </a:lnTo>
                <a:lnTo>
                  <a:pt x="1337097" y="304610"/>
                </a:lnTo>
                <a:lnTo>
                  <a:pt x="1309270" y="268407"/>
                </a:lnTo>
                <a:lnTo>
                  <a:pt x="1279324" y="234069"/>
                </a:lnTo>
                <a:lnTo>
                  <a:pt x="1247351" y="201689"/>
                </a:lnTo>
                <a:lnTo>
                  <a:pt x="1213444" y="171363"/>
                </a:lnTo>
                <a:lnTo>
                  <a:pt x="1177695" y="143182"/>
                </a:lnTo>
                <a:lnTo>
                  <a:pt x="1140197" y="117241"/>
                </a:lnTo>
                <a:lnTo>
                  <a:pt x="1101042" y="93633"/>
                </a:lnTo>
                <a:lnTo>
                  <a:pt x="1060322" y="72452"/>
                </a:lnTo>
                <a:lnTo>
                  <a:pt x="1018130" y="53792"/>
                </a:lnTo>
                <a:lnTo>
                  <a:pt x="974558" y="37745"/>
                </a:lnTo>
                <a:lnTo>
                  <a:pt x="929699" y="24406"/>
                </a:lnTo>
                <a:lnTo>
                  <a:pt x="883645" y="13869"/>
                </a:lnTo>
                <a:lnTo>
                  <a:pt x="836489" y="6226"/>
                </a:lnTo>
                <a:lnTo>
                  <a:pt x="788322" y="1572"/>
                </a:lnTo>
                <a:lnTo>
                  <a:pt x="739239" y="0"/>
                </a:lnTo>
                <a:close/>
              </a:path>
              <a:path w="1478914" h="1497329">
                <a:moveTo>
                  <a:pt x="1348884" y="322084"/>
                </a:moveTo>
                <a:lnTo>
                  <a:pt x="739239" y="322084"/>
                </a:lnTo>
                <a:lnTo>
                  <a:pt x="788260" y="324962"/>
                </a:lnTo>
                <a:lnTo>
                  <a:pt x="835647" y="333378"/>
                </a:lnTo>
                <a:lnTo>
                  <a:pt x="881079" y="347010"/>
                </a:lnTo>
                <a:lnTo>
                  <a:pt x="924237" y="365534"/>
                </a:lnTo>
                <a:lnTo>
                  <a:pt x="964801" y="388627"/>
                </a:lnTo>
                <a:lnTo>
                  <a:pt x="1002451" y="415964"/>
                </a:lnTo>
                <a:lnTo>
                  <a:pt x="1036869" y="447222"/>
                </a:lnTo>
                <a:lnTo>
                  <a:pt x="1067734" y="482078"/>
                </a:lnTo>
                <a:lnTo>
                  <a:pt x="1094728" y="520208"/>
                </a:lnTo>
                <a:lnTo>
                  <a:pt x="1117530" y="561288"/>
                </a:lnTo>
                <a:lnTo>
                  <a:pt x="1135821" y="604994"/>
                </a:lnTo>
                <a:lnTo>
                  <a:pt x="1149282" y="651004"/>
                </a:lnTo>
                <a:lnTo>
                  <a:pt x="1157593" y="698994"/>
                </a:lnTo>
                <a:lnTo>
                  <a:pt x="1160434" y="748639"/>
                </a:lnTo>
                <a:lnTo>
                  <a:pt x="1157582" y="798347"/>
                </a:lnTo>
                <a:lnTo>
                  <a:pt x="1149282" y="846273"/>
                </a:lnTo>
                <a:lnTo>
                  <a:pt x="1135821" y="892282"/>
                </a:lnTo>
                <a:lnTo>
                  <a:pt x="1117530" y="935988"/>
                </a:lnTo>
                <a:lnTo>
                  <a:pt x="1094728" y="977067"/>
                </a:lnTo>
                <a:lnTo>
                  <a:pt x="1067734" y="1015195"/>
                </a:lnTo>
                <a:lnTo>
                  <a:pt x="1036869" y="1050050"/>
                </a:lnTo>
                <a:lnTo>
                  <a:pt x="1002451" y="1081307"/>
                </a:lnTo>
                <a:lnTo>
                  <a:pt x="964801" y="1108642"/>
                </a:lnTo>
                <a:lnTo>
                  <a:pt x="924237" y="1131734"/>
                </a:lnTo>
                <a:lnTo>
                  <a:pt x="881079" y="1150257"/>
                </a:lnTo>
                <a:lnTo>
                  <a:pt x="835647" y="1163888"/>
                </a:lnTo>
                <a:lnTo>
                  <a:pt x="788260" y="1172304"/>
                </a:lnTo>
                <a:lnTo>
                  <a:pt x="739239" y="1175181"/>
                </a:lnTo>
                <a:lnTo>
                  <a:pt x="1348893" y="1175181"/>
                </a:lnTo>
                <a:lnTo>
                  <a:pt x="1386024" y="1115040"/>
                </a:lnTo>
                <a:lnTo>
                  <a:pt x="1406939" y="1073803"/>
                </a:lnTo>
                <a:lnTo>
                  <a:pt x="1425366" y="1031075"/>
                </a:lnTo>
                <a:lnTo>
                  <a:pt x="1441211" y="986949"/>
                </a:lnTo>
                <a:lnTo>
                  <a:pt x="1454382" y="941520"/>
                </a:lnTo>
                <a:lnTo>
                  <a:pt x="1464788" y="894881"/>
                </a:lnTo>
                <a:lnTo>
                  <a:pt x="1472334" y="847125"/>
                </a:lnTo>
                <a:lnTo>
                  <a:pt x="1476930" y="798347"/>
                </a:lnTo>
                <a:lnTo>
                  <a:pt x="1478483" y="748639"/>
                </a:lnTo>
                <a:lnTo>
                  <a:pt x="1476932" y="698994"/>
                </a:lnTo>
                <a:lnTo>
                  <a:pt x="1472415" y="651004"/>
                </a:lnTo>
                <a:lnTo>
                  <a:pt x="1464788" y="602397"/>
                </a:lnTo>
                <a:lnTo>
                  <a:pt x="1454382" y="555758"/>
                </a:lnTo>
                <a:lnTo>
                  <a:pt x="1441211" y="510329"/>
                </a:lnTo>
                <a:lnTo>
                  <a:pt x="1425366" y="466203"/>
                </a:lnTo>
                <a:lnTo>
                  <a:pt x="1406939" y="423475"/>
                </a:lnTo>
                <a:lnTo>
                  <a:pt x="1386024" y="382238"/>
                </a:lnTo>
                <a:lnTo>
                  <a:pt x="1362713" y="342585"/>
                </a:lnTo>
                <a:lnTo>
                  <a:pt x="1348884" y="322084"/>
                </a:lnTo>
                <a:close/>
              </a:path>
            </a:pathLst>
          </a:custGeom>
          <a:solidFill>
            <a:srgbClr val="FFBEBE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2186101"/>
            <a:ext cx="12192000" cy="4672330"/>
            <a:chOff x="0" y="2186101"/>
            <a:chExt cx="12192000" cy="4672330"/>
          </a:xfrm>
        </p:grpSpPr>
        <p:sp>
          <p:nvSpPr>
            <p:cNvPr id="5" name="object 5"/>
            <p:cNvSpPr/>
            <p:nvPr/>
          </p:nvSpPr>
          <p:spPr>
            <a:xfrm>
              <a:off x="4506683" y="5746089"/>
              <a:ext cx="7685405" cy="1112520"/>
            </a:xfrm>
            <a:custGeom>
              <a:avLst/>
              <a:gdLst/>
              <a:ahLst/>
              <a:cxnLst/>
              <a:rect l="l" t="t" r="r" b="b"/>
              <a:pathLst>
                <a:path w="7685405" h="1112520">
                  <a:moveTo>
                    <a:pt x="7685316" y="0"/>
                  </a:moveTo>
                  <a:lnTo>
                    <a:pt x="0" y="0"/>
                  </a:lnTo>
                  <a:lnTo>
                    <a:pt x="0" y="1111910"/>
                  </a:lnTo>
                  <a:lnTo>
                    <a:pt x="7685316" y="1111910"/>
                  </a:lnTo>
                  <a:lnTo>
                    <a:pt x="76853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6101"/>
              <a:ext cx="5399316" cy="35814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710090" y="1972068"/>
            <a:ext cx="251460" cy="213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dirty="0" sz="3200" spc="-50"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190"/>
              </a:lnSpc>
            </a:pPr>
            <a:r>
              <a:rPr dirty="0" sz="3200" spc="-5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180"/>
              </a:lnSpc>
            </a:pPr>
            <a:r>
              <a:rPr dirty="0" sz="3200" spc="-50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180"/>
              </a:lnSpc>
            </a:pPr>
            <a:r>
              <a:rPr dirty="0" sz="3200" spc="-5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4056" y="2011832"/>
            <a:ext cx="52997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’Pencil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Whipping’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frequently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check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off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all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"pass"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boxes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matter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seconds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without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physically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inspecting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forklift.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This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fabricates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perfect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record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while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leaving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critical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mechanical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failures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completely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undetected.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4056" y="2826981"/>
            <a:ext cx="54629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Severe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Data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Lag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Physical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checklists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often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clipboard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folders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warehouse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floor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days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weeks.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managers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only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discover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severe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safety </a:t>
            </a:r>
            <a:r>
              <a:rPr dirty="0" sz="1200">
                <a:latin typeface="Arial"/>
                <a:cs typeface="Arial"/>
              </a:rPr>
              <a:t>violations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long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after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been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operated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dangerous</a:t>
            </a:r>
            <a:r>
              <a:rPr dirty="0" sz="1200" spc="-10">
                <a:latin typeface="Arial"/>
                <a:cs typeface="Arial"/>
              </a:rPr>
              <a:t> condition.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51219" y="3608882"/>
            <a:ext cx="54343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High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Administrative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Burden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Manually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collecting,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sorting,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archiving,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typing </a:t>
            </a:r>
            <a:r>
              <a:rPr dirty="0" sz="1200">
                <a:latin typeface="Arial"/>
                <a:cs typeface="Arial"/>
              </a:rPr>
              <a:t>paper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records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into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digital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spreadsheets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consumes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hundreds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administrative </a:t>
            </a:r>
            <a:r>
              <a:rPr dirty="0" sz="1200">
                <a:latin typeface="Arial"/>
                <a:cs typeface="Arial"/>
              </a:rPr>
              <a:t>hours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that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could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spent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active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facility</a:t>
            </a:r>
            <a:r>
              <a:rPr dirty="0" sz="1200" spc="-10">
                <a:latin typeface="Arial"/>
                <a:cs typeface="Arial"/>
              </a:rPr>
              <a:t> safety.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10090" y="4077182"/>
            <a:ext cx="25146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0"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10090" y="4379823"/>
            <a:ext cx="251460" cy="1000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0"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spc="-50">
                <a:latin typeface="Arial"/>
                <a:cs typeface="Arial"/>
              </a:rPr>
              <a:t>4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4056" y="4429886"/>
            <a:ext cx="5372100" cy="58801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45"/>
              </a:spcBef>
            </a:pPr>
            <a:r>
              <a:rPr dirty="0" sz="1200" b="1">
                <a:latin typeface="Arial"/>
                <a:cs typeface="Arial"/>
              </a:rPr>
              <a:t>Data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Loss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Damage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Paper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sheets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are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easily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lost,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destroyed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by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grease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or </a:t>
            </a:r>
            <a:r>
              <a:rPr dirty="0" sz="1200">
                <a:latin typeface="Arial"/>
                <a:cs typeface="Arial"/>
              </a:rPr>
              <a:t>water,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filled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out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illegible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handwriting,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creating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immediate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gaps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required </a:t>
            </a:r>
            <a:r>
              <a:rPr dirty="0" sz="1200">
                <a:latin typeface="Arial"/>
                <a:cs typeface="Arial"/>
              </a:rPr>
              <a:t>regulatory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records.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1854" y="5929223"/>
            <a:ext cx="5283200" cy="6838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LEAVING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COMPANIES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OPERATIONS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VULNERABLE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EXPOSED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20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</a:rPr>
              <a:t>Safety</a:t>
            </a:r>
            <a:r>
              <a:rPr dirty="0" spc="-120">
                <a:solidFill>
                  <a:srgbClr val="FF0000"/>
                </a:solidFill>
              </a:rPr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/>
              <a:t>Equipment</a:t>
            </a:r>
            <a:r>
              <a:rPr dirty="0" spc="-120"/>
              <a:t> </a:t>
            </a:r>
            <a:r>
              <a:rPr dirty="0" spc="-10"/>
              <a:t>Risks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0" y="1802396"/>
            <a:ext cx="12192000" cy="4342130"/>
            <a:chOff x="0" y="1802396"/>
            <a:chExt cx="12192000" cy="4342130"/>
          </a:xfrm>
        </p:grpSpPr>
        <p:sp>
          <p:nvSpPr>
            <p:cNvPr id="3" name="object 3"/>
            <p:cNvSpPr/>
            <p:nvPr/>
          </p:nvSpPr>
          <p:spPr>
            <a:xfrm>
              <a:off x="11359845" y="1802396"/>
              <a:ext cx="832485" cy="2875915"/>
            </a:xfrm>
            <a:custGeom>
              <a:avLst/>
              <a:gdLst/>
              <a:ahLst/>
              <a:cxnLst/>
              <a:rect l="l" t="t" r="r" b="b"/>
              <a:pathLst>
                <a:path w="832484" h="2875915">
                  <a:moveTo>
                    <a:pt x="0" y="2875737"/>
                  </a:moveTo>
                  <a:lnTo>
                    <a:pt x="832154" y="2875737"/>
                  </a:lnTo>
                  <a:lnTo>
                    <a:pt x="832154" y="0"/>
                  </a:lnTo>
                  <a:lnTo>
                    <a:pt x="0" y="0"/>
                  </a:lnTo>
                  <a:lnTo>
                    <a:pt x="0" y="287573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4678134"/>
              <a:ext cx="12192000" cy="1466215"/>
            </a:xfrm>
            <a:custGeom>
              <a:avLst/>
              <a:gdLst/>
              <a:ahLst/>
              <a:cxnLst/>
              <a:rect l="l" t="t" r="r" b="b"/>
              <a:pathLst>
                <a:path w="12192000" h="1466214">
                  <a:moveTo>
                    <a:pt x="12192000" y="0"/>
                  </a:moveTo>
                  <a:lnTo>
                    <a:pt x="0" y="0"/>
                  </a:lnTo>
                  <a:lnTo>
                    <a:pt x="0" y="1465872"/>
                  </a:lnTo>
                  <a:lnTo>
                    <a:pt x="12192000" y="146587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6978" y="1911997"/>
              <a:ext cx="3236798" cy="3718356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71721" y="1211116"/>
            <a:ext cx="744855" cy="744855"/>
          </a:xfrm>
          <a:custGeom>
            <a:avLst/>
            <a:gdLst/>
            <a:ahLst/>
            <a:cxnLst/>
            <a:rect l="l" t="t" r="r" b="b"/>
            <a:pathLst>
              <a:path w="744855" h="744855">
                <a:moveTo>
                  <a:pt x="372134" y="0"/>
                </a:moveTo>
                <a:lnTo>
                  <a:pt x="325725" y="2921"/>
                </a:lnTo>
                <a:lnTo>
                  <a:pt x="280959" y="11447"/>
                </a:lnTo>
                <a:lnTo>
                  <a:pt x="238198" y="25217"/>
                </a:lnTo>
                <a:lnTo>
                  <a:pt x="197801" y="43871"/>
                </a:lnTo>
                <a:lnTo>
                  <a:pt x="160127" y="67049"/>
                </a:lnTo>
                <a:lnTo>
                  <a:pt x="125537" y="94390"/>
                </a:lnTo>
                <a:lnTo>
                  <a:pt x="94391" y="125536"/>
                </a:lnTo>
                <a:lnTo>
                  <a:pt x="67049" y="160126"/>
                </a:lnTo>
                <a:lnTo>
                  <a:pt x="43872" y="197799"/>
                </a:lnTo>
                <a:lnTo>
                  <a:pt x="25218" y="238197"/>
                </a:lnTo>
                <a:lnTo>
                  <a:pt x="11448" y="280959"/>
                </a:lnTo>
                <a:lnTo>
                  <a:pt x="2922" y="325725"/>
                </a:lnTo>
                <a:lnTo>
                  <a:pt x="0" y="372135"/>
                </a:lnTo>
                <a:lnTo>
                  <a:pt x="2922" y="418542"/>
                </a:lnTo>
                <a:lnTo>
                  <a:pt x="11448" y="463307"/>
                </a:lnTo>
                <a:lnTo>
                  <a:pt x="25218" y="506068"/>
                </a:lnTo>
                <a:lnTo>
                  <a:pt x="43872" y="546465"/>
                </a:lnTo>
                <a:lnTo>
                  <a:pt x="67049" y="584139"/>
                </a:lnTo>
                <a:lnTo>
                  <a:pt x="94391" y="618729"/>
                </a:lnTo>
                <a:lnTo>
                  <a:pt x="125537" y="649875"/>
                </a:lnTo>
                <a:lnTo>
                  <a:pt x="160127" y="677218"/>
                </a:lnTo>
                <a:lnTo>
                  <a:pt x="197801" y="700396"/>
                </a:lnTo>
                <a:lnTo>
                  <a:pt x="238198" y="719051"/>
                </a:lnTo>
                <a:lnTo>
                  <a:pt x="280959" y="732822"/>
                </a:lnTo>
                <a:lnTo>
                  <a:pt x="325725" y="741348"/>
                </a:lnTo>
                <a:lnTo>
                  <a:pt x="372134" y="744270"/>
                </a:lnTo>
                <a:lnTo>
                  <a:pt x="418542" y="741348"/>
                </a:lnTo>
                <a:lnTo>
                  <a:pt x="463307" y="732822"/>
                </a:lnTo>
                <a:lnTo>
                  <a:pt x="506069" y="719051"/>
                </a:lnTo>
                <a:lnTo>
                  <a:pt x="546466" y="700396"/>
                </a:lnTo>
                <a:lnTo>
                  <a:pt x="584140" y="677218"/>
                </a:lnTo>
                <a:lnTo>
                  <a:pt x="618730" y="649875"/>
                </a:lnTo>
                <a:lnTo>
                  <a:pt x="649875" y="618729"/>
                </a:lnTo>
                <a:lnTo>
                  <a:pt x="677217" y="584139"/>
                </a:lnTo>
                <a:lnTo>
                  <a:pt x="700395" y="546465"/>
                </a:lnTo>
                <a:lnTo>
                  <a:pt x="719050" y="506068"/>
                </a:lnTo>
                <a:lnTo>
                  <a:pt x="732820" y="463307"/>
                </a:lnTo>
                <a:lnTo>
                  <a:pt x="741346" y="418542"/>
                </a:lnTo>
                <a:lnTo>
                  <a:pt x="744268" y="372135"/>
                </a:lnTo>
                <a:lnTo>
                  <a:pt x="741346" y="325725"/>
                </a:lnTo>
                <a:lnTo>
                  <a:pt x="732820" y="280959"/>
                </a:lnTo>
                <a:lnTo>
                  <a:pt x="719050" y="238197"/>
                </a:lnTo>
                <a:lnTo>
                  <a:pt x="700395" y="197799"/>
                </a:lnTo>
                <a:lnTo>
                  <a:pt x="677217" y="160126"/>
                </a:lnTo>
                <a:lnTo>
                  <a:pt x="649875" y="125536"/>
                </a:lnTo>
                <a:lnTo>
                  <a:pt x="618730" y="94390"/>
                </a:lnTo>
                <a:lnTo>
                  <a:pt x="584140" y="67049"/>
                </a:lnTo>
                <a:lnTo>
                  <a:pt x="546466" y="43871"/>
                </a:lnTo>
                <a:lnTo>
                  <a:pt x="506069" y="25217"/>
                </a:lnTo>
                <a:lnTo>
                  <a:pt x="463307" y="11447"/>
                </a:lnTo>
                <a:lnTo>
                  <a:pt x="418542" y="2921"/>
                </a:lnTo>
                <a:lnTo>
                  <a:pt x="372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290075" y="1412773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7211" y="1276070"/>
            <a:ext cx="54533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Undetected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Mechanical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Failures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When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pre-</a:t>
            </a:r>
            <a:r>
              <a:rPr dirty="0" sz="1200">
                <a:latin typeface="Arial"/>
                <a:cs typeface="Arial"/>
              </a:rPr>
              <a:t>shift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checks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are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rushed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skipped </a:t>
            </a:r>
            <a:r>
              <a:rPr dirty="0" sz="1200">
                <a:latin typeface="Arial"/>
                <a:cs typeface="Arial"/>
              </a:rPr>
              <a:t>entirely,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critical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defects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like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worn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brakes,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hydraulic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leaks,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frayed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seatbelts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go </a:t>
            </a:r>
            <a:r>
              <a:rPr dirty="0" sz="1200">
                <a:latin typeface="Arial"/>
                <a:cs typeface="Arial"/>
              </a:rPr>
              <a:t>unnoticed,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leading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catastrophic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equipment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failure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during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shift.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71721" y="2326728"/>
            <a:ext cx="744855" cy="744855"/>
          </a:xfrm>
          <a:custGeom>
            <a:avLst/>
            <a:gdLst/>
            <a:ahLst/>
            <a:cxnLst/>
            <a:rect l="l" t="t" r="r" b="b"/>
            <a:pathLst>
              <a:path w="744855" h="744855">
                <a:moveTo>
                  <a:pt x="372134" y="0"/>
                </a:moveTo>
                <a:lnTo>
                  <a:pt x="325725" y="2921"/>
                </a:lnTo>
                <a:lnTo>
                  <a:pt x="280959" y="11447"/>
                </a:lnTo>
                <a:lnTo>
                  <a:pt x="238198" y="25217"/>
                </a:lnTo>
                <a:lnTo>
                  <a:pt x="197801" y="43871"/>
                </a:lnTo>
                <a:lnTo>
                  <a:pt x="160127" y="67049"/>
                </a:lnTo>
                <a:lnTo>
                  <a:pt x="125537" y="94390"/>
                </a:lnTo>
                <a:lnTo>
                  <a:pt x="94391" y="125536"/>
                </a:lnTo>
                <a:lnTo>
                  <a:pt x="67049" y="160126"/>
                </a:lnTo>
                <a:lnTo>
                  <a:pt x="43872" y="197799"/>
                </a:lnTo>
                <a:lnTo>
                  <a:pt x="25218" y="238197"/>
                </a:lnTo>
                <a:lnTo>
                  <a:pt x="11448" y="280959"/>
                </a:lnTo>
                <a:lnTo>
                  <a:pt x="2922" y="325725"/>
                </a:lnTo>
                <a:lnTo>
                  <a:pt x="0" y="372135"/>
                </a:lnTo>
                <a:lnTo>
                  <a:pt x="2922" y="418542"/>
                </a:lnTo>
                <a:lnTo>
                  <a:pt x="11448" y="463307"/>
                </a:lnTo>
                <a:lnTo>
                  <a:pt x="25218" y="506068"/>
                </a:lnTo>
                <a:lnTo>
                  <a:pt x="43872" y="546465"/>
                </a:lnTo>
                <a:lnTo>
                  <a:pt x="67049" y="584139"/>
                </a:lnTo>
                <a:lnTo>
                  <a:pt x="94391" y="618729"/>
                </a:lnTo>
                <a:lnTo>
                  <a:pt x="125537" y="649875"/>
                </a:lnTo>
                <a:lnTo>
                  <a:pt x="160127" y="677218"/>
                </a:lnTo>
                <a:lnTo>
                  <a:pt x="197801" y="700396"/>
                </a:lnTo>
                <a:lnTo>
                  <a:pt x="238198" y="719051"/>
                </a:lnTo>
                <a:lnTo>
                  <a:pt x="280959" y="732822"/>
                </a:lnTo>
                <a:lnTo>
                  <a:pt x="325725" y="741348"/>
                </a:lnTo>
                <a:lnTo>
                  <a:pt x="372134" y="744270"/>
                </a:lnTo>
                <a:lnTo>
                  <a:pt x="418542" y="741348"/>
                </a:lnTo>
                <a:lnTo>
                  <a:pt x="463307" y="732822"/>
                </a:lnTo>
                <a:lnTo>
                  <a:pt x="506069" y="719051"/>
                </a:lnTo>
                <a:lnTo>
                  <a:pt x="546466" y="700396"/>
                </a:lnTo>
                <a:lnTo>
                  <a:pt x="584140" y="677218"/>
                </a:lnTo>
                <a:lnTo>
                  <a:pt x="618730" y="649875"/>
                </a:lnTo>
                <a:lnTo>
                  <a:pt x="649875" y="618729"/>
                </a:lnTo>
                <a:lnTo>
                  <a:pt x="677217" y="584139"/>
                </a:lnTo>
                <a:lnTo>
                  <a:pt x="700395" y="546465"/>
                </a:lnTo>
                <a:lnTo>
                  <a:pt x="719050" y="506068"/>
                </a:lnTo>
                <a:lnTo>
                  <a:pt x="732820" y="463307"/>
                </a:lnTo>
                <a:lnTo>
                  <a:pt x="741346" y="418542"/>
                </a:lnTo>
                <a:lnTo>
                  <a:pt x="744268" y="372135"/>
                </a:lnTo>
                <a:lnTo>
                  <a:pt x="741346" y="325725"/>
                </a:lnTo>
                <a:lnTo>
                  <a:pt x="732820" y="280959"/>
                </a:lnTo>
                <a:lnTo>
                  <a:pt x="719050" y="238197"/>
                </a:lnTo>
                <a:lnTo>
                  <a:pt x="700395" y="197799"/>
                </a:lnTo>
                <a:lnTo>
                  <a:pt x="677217" y="160126"/>
                </a:lnTo>
                <a:lnTo>
                  <a:pt x="649875" y="125536"/>
                </a:lnTo>
                <a:lnTo>
                  <a:pt x="618730" y="94390"/>
                </a:lnTo>
                <a:lnTo>
                  <a:pt x="584140" y="67049"/>
                </a:lnTo>
                <a:lnTo>
                  <a:pt x="546466" y="43871"/>
                </a:lnTo>
                <a:lnTo>
                  <a:pt x="506069" y="25217"/>
                </a:lnTo>
                <a:lnTo>
                  <a:pt x="463307" y="11447"/>
                </a:lnTo>
                <a:lnTo>
                  <a:pt x="418542" y="2921"/>
                </a:lnTo>
                <a:lnTo>
                  <a:pt x="372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90075" y="2528392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920" y="2352128"/>
            <a:ext cx="5253355" cy="717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320"/>
              </a:lnSpc>
              <a:spcBef>
                <a:spcPts val="100"/>
              </a:spcBef>
            </a:pPr>
            <a:r>
              <a:rPr dirty="0" sz="1300" spc="-5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200"/>
              </a:lnSpc>
            </a:pPr>
            <a:r>
              <a:rPr dirty="0" sz="1200" b="1">
                <a:latin typeface="Arial"/>
                <a:cs typeface="Arial"/>
              </a:rPr>
              <a:t>No</a:t>
            </a:r>
            <a:r>
              <a:rPr dirty="0" sz="1200" spc="-5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Access</a:t>
            </a:r>
            <a:r>
              <a:rPr dirty="0" sz="1200" spc="-4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Control</a:t>
            </a:r>
            <a:r>
              <a:rPr dirty="0" sz="1200" spc="-10">
                <a:latin typeface="Arial"/>
                <a:cs typeface="Arial"/>
              </a:rPr>
              <a:t>: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Manual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tracking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cannot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stop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unauthorized,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untrained,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or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0"/>
              </a:spcBef>
            </a:pPr>
            <a:r>
              <a:rPr dirty="0" sz="1200" spc="-10">
                <a:latin typeface="Arial"/>
                <a:cs typeface="Arial"/>
              </a:rPr>
              <a:t>uncertified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drivers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from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stepping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onto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forklift,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starting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ignition,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driving away.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1721" y="3450590"/>
            <a:ext cx="744855" cy="744855"/>
          </a:xfrm>
          <a:custGeom>
            <a:avLst/>
            <a:gdLst/>
            <a:ahLst/>
            <a:cxnLst/>
            <a:rect l="l" t="t" r="r" b="b"/>
            <a:pathLst>
              <a:path w="744855" h="744854">
                <a:moveTo>
                  <a:pt x="372134" y="0"/>
                </a:moveTo>
                <a:lnTo>
                  <a:pt x="325725" y="2921"/>
                </a:lnTo>
                <a:lnTo>
                  <a:pt x="280959" y="11447"/>
                </a:lnTo>
                <a:lnTo>
                  <a:pt x="238198" y="25217"/>
                </a:lnTo>
                <a:lnTo>
                  <a:pt x="197801" y="43871"/>
                </a:lnTo>
                <a:lnTo>
                  <a:pt x="160127" y="67049"/>
                </a:lnTo>
                <a:lnTo>
                  <a:pt x="125537" y="94390"/>
                </a:lnTo>
                <a:lnTo>
                  <a:pt x="94391" y="125536"/>
                </a:lnTo>
                <a:lnTo>
                  <a:pt x="67049" y="160126"/>
                </a:lnTo>
                <a:lnTo>
                  <a:pt x="43872" y="197799"/>
                </a:lnTo>
                <a:lnTo>
                  <a:pt x="25218" y="238197"/>
                </a:lnTo>
                <a:lnTo>
                  <a:pt x="11448" y="280959"/>
                </a:lnTo>
                <a:lnTo>
                  <a:pt x="2922" y="325725"/>
                </a:lnTo>
                <a:lnTo>
                  <a:pt x="0" y="372135"/>
                </a:lnTo>
                <a:lnTo>
                  <a:pt x="2922" y="418542"/>
                </a:lnTo>
                <a:lnTo>
                  <a:pt x="11448" y="463307"/>
                </a:lnTo>
                <a:lnTo>
                  <a:pt x="25218" y="506068"/>
                </a:lnTo>
                <a:lnTo>
                  <a:pt x="43872" y="546465"/>
                </a:lnTo>
                <a:lnTo>
                  <a:pt x="67049" y="584139"/>
                </a:lnTo>
                <a:lnTo>
                  <a:pt x="94391" y="618729"/>
                </a:lnTo>
                <a:lnTo>
                  <a:pt x="125537" y="649875"/>
                </a:lnTo>
                <a:lnTo>
                  <a:pt x="160127" y="677218"/>
                </a:lnTo>
                <a:lnTo>
                  <a:pt x="197801" y="700396"/>
                </a:lnTo>
                <a:lnTo>
                  <a:pt x="238198" y="719051"/>
                </a:lnTo>
                <a:lnTo>
                  <a:pt x="280959" y="732822"/>
                </a:lnTo>
                <a:lnTo>
                  <a:pt x="325725" y="741348"/>
                </a:lnTo>
                <a:lnTo>
                  <a:pt x="372134" y="744270"/>
                </a:lnTo>
                <a:lnTo>
                  <a:pt x="418542" y="741348"/>
                </a:lnTo>
                <a:lnTo>
                  <a:pt x="463307" y="732822"/>
                </a:lnTo>
                <a:lnTo>
                  <a:pt x="506069" y="719051"/>
                </a:lnTo>
                <a:lnTo>
                  <a:pt x="546466" y="700396"/>
                </a:lnTo>
                <a:lnTo>
                  <a:pt x="584140" y="677218"/>
                </a:lnTo>
                <a:lnTo>
                  <a:pt x="618730" y="649875"/>
                </a:lnTo>
                <a:lnTo>
                  <a:pt x="649875" y="618729"/>
                </a:lnTo>
                <a:lnTo>
                  <a:pt x="677217" y="584139"/>
                </a:lnTo>
                <a:lnTo>
                  <a:pt x="700395" y="546465"/>
                </a:lnTo>
                <a:lnTo>
                  <a:pt x="719050" y="506068"/>
                </a:lnTo>
                <a:lnTo>
                  <a:pt x="732820" y="463307"/>
                </a:lnTo>
                <a:lnTo>
                  <a:pt x="741346" y="418542"/>
                </a:lnTo>
                <a:lnTo>
                  <a:pt x="744268" y="372135"/>
                </a:lnTo>
                <a:lnTo>
                  <a:pt x="741346" y="325725"/>
                </a:lnTo>
                <a:lnTo>
                  <a:pt x="732820" y="280959"/>
                </a:lnTo>
                <a:lnTo>
                  <a:pt x="719050" y="238197"/>
                </a:lnTo>
                <a:lnTo>
                  <a:pt x="700395" y="197799"/>
                </a:lnTo>
                <a:lnTo>
                  <a:pt x="677217" y="160126"/>
                </a:lnTo>
                <a:lnTo>
                  <a:pt x="649875" y="125536"/>
                </a:lnTo>
                <a:lnTo>
                  <a:pt x="618730" y="94390"/>
                </a:lnTo>
                <a:lnTo>
                  <a:pt x="584140" y="67049"/>
                </a:lnTo>
                <a:lnTo>
                  <a:pt x="546466" y="43871"/>
                </a:lnTo>
                <a:lnTo>
                  <a:pt x="506069" y="25217"/>
                </a:lnTo>
                <a:lnTo>
                  <a:pt x="463307" y="11447"/>
                </a:lnTo>
                <a:lnTo>
                  <a:pt x="418542" y="2921"/>
                </a:lnTo>
                <a:lnTo>
                  <a:pt x="372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90075" y="3652253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90216" y="3592309"/>
            <a:ext cx="54540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Lack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of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Accountability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Without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verified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digital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timestamps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unique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operator </a:t>
            </a:r>
            <a:r>
              <a:rPr dirty="0" sz="1200">
                <a:latin typeface="Arial"/>
                <a:cs typeface="Arial"/>
              </a:rPr>
              <a:t>logins,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incredibly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difficult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pinpoint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exactly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which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caused</a:t>
            </a:r>
            <a:r>
              <a:rPr dirty="0" sz="1200" spc="-10">
                <a:latin typeface="Arial"/>
                <a:cs typeface="Arial"/>
              </a:rPr>
              <a:t> physical </a:t>
            </a:r>
            <a:r>
              <a:rPr dirty="0" sz="1200">
                <a:latin typeface="Arial"/>
                <a:cs typeface="Arial"/>
              </a:rPr>
              <a:t>damage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when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incident</a:t>
            </a:r>
            <a:r>
              <a:rPr dirty="0" sz="1200" spc="-10">
                <a:latin typeface="Arial"/>
                <a:cs typeface="Arial"/>
              </a:rPr>
              <a:t> occurred.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8869" y="5083111"/>
            <a:ext cx="294449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Avoid</a:t>
            </a:r>
            <a:r>
              <a:rPr dirty="0" sz="44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FFFFFF"/>
                </a:solidFill>
                <a:latin typeface="Arial"/>
                <a:cs typeface="Arial"/>
              </a:rPr>
              <a:t>Risks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20700">
              <a:lnSpc>
                <a:spcPct val="100000"/>
              </a:lnSpc>
              <a:spcBef>
                <a:spcPts val="100"/>
              </a:spcBef>
            </a:pPr>
            <a:r>
              <a:rPr dirty="0"/>
              <a:t>Regulatory</a:t>
            </a:r>
            <a:r>
              <a:rPr dirty="0" spc="-110"/>
              <a:t> </a:t>
            </a:r>
            <a:r>
              <a:rPr dirty="0"/>
              <a:t>and</a:t>
            </a:r>
            <a:r>
              <a:rPr dirty="0" spc="-105"/>
              <a:t> </a:t>
            </a:r>
            <a:r>
              <a:rPr dirty="0"/>
              <a:t>Legal</a:t>
            </a:r>
            <a:r>
              <a:rPr dirty="0" spc="-90"/>
              <a:t> </a:t>
            </a:r>
            <a:r>
              <a:rPr dirty="0" spc="-10">
                <a:solidFill>
                  <a:srgbClr val="FF0000"/>
                </a:solidFill>
              </a:rPr>
              <a:t>Liabilities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0" y="1802396"/>
            <a:ext cx="12192000" cy="4342130"/>
            <a:chOff x="0" y="1802396"/>
            <a:chExt cx="12192000" cy="4342130"/>
          </a:xfrm>
        </p:grpSpPr>
        <p:sp>
          <p:nvSpPr>
            <p:cNvPr id="3" name="object 3"/>
            <p:cNvSpPr/>
            <p:nvPr/>
          </p:nvSpPr>
          <p:spPr>
            <a:xfrm>
              <a:off x="11359845" y="1802396"/>
              <a:ext cx="832485" cy="2875915"/>
            </a:xfrm>
            <a:custGeom>
              <a:avLst/>
              <a:gdLst/>
              <a:ahLst/>
              <a:cxnLst/>
              <a:rect l="l" t="t" r="r" b="b"/>
              <a:pathLst>
                <a:path w="832484" h="2875915">
                  <a:moveTo>
                    <a:pt x="0" y="2875737"/>
                  </a:moveTo>
                  <a:lnTo>
                    <a:pt x="832154" y="2875737"/>
                  </a:lnTo>
                  <a:lnTo>
                    <a:pt x="832154" y="0"/>
                  </a:lnTo>
                  <a:lnTo>
                    <a:pt x="0" y="0"/>
                  </a:lnTo>
                  <a:lnTo>
                    <a:pt x="0" y="287573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4678134"/>
              <a:ext cx="12192000" cy="1466215"/>
            </a:xfrm>
            <a:custGeom>
              <a:avLst/>
              <a:gdLst/>
              <a:ahLst/>
              <a:cxnLst/>
              <a:rect l="l" t="t" r="r" b="b"/>
              <a:pathLst>
                <a:path w="12192000" h="1466214">
                  <a:moveTo>
                    <a:pt x="12192000" y="0"/>
                  </a:moveTo>
                  <a:lnTo>
                    <a:pt x="0" y="0"/>
                  </a:lnTo>
                  <a:lnTo>
                    <a:pt x="0" y="1465872"/>
                  </a:lnTo>
                  <a:lnTo>
                    <a:pt x="12192000" y="146587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199" y="2152764"/>
              <a:ext cx="3718356" cy="3236798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71721" y="1211116"/>
            <a:ext cx="744855" cy="744855"/>
          </a:xfrm>
          <a:custGeom>
            <a:avLst/>
            <a:gdLst/>
            <a:ahLst/>
            <a:cxnLst/>
            <a:rect l="l" t="t" r="r" b="b"/>
            <a:pathLst>
              <a:path w="744855" h="744855">
                <a:moveTo>
                  <a:pt x="372134" y="0"/>
                </a:moveTo>
                <a:lnTo>
                  <a:pt x="325725" y="2921"/>
                </a:lnTo>
                <a:lnTo>
                  <a:pt x="280959" y="11447"/>
                </a:lnTo>
                <a:lnTo>
                  <a:pt x="238198" y="25217"/>
                </a:lnTo>
                <a:lnTo>
                  <a:pt x="197801" y="43871"/>
                </a:lnTo>
                <a:lnTo>
                  <a:pt x="160127" y="67049"/>
                </a:lnTo>
                <a:lnTo>
                  <a:pt x="125537" y="94390"/>
                </a:lnTo>
                <a:lnTo>
                  <a:pt x="94391" y="125536"/>
                </a:lnTo>
                <a:lnTo>
                  <a:pt x="67049" y="160126"/>
                </a:lnTo>
                <a:lnTo>
                  <a:pt x="43872" y="197799"/>
                </a:lnTo>
                <a:lnTo>
                  <a:pt x="25218" y="238197"/>
                </a:lnTo>
                <a:lnTo>
                  <a:pt x="11448" y="280959"/>
                </a:lnTo>
                <a:lnTo>
                  <a:pt x="2922" y="325725"/>
                </a:lnTo>
                <a:lnTo>
                  <a:pt x="0" y="372135"/>
                </a:lnTo>
                <a:lnTo>
                  <a:pt x="2922" y="418542"/>
                </a:lnTo>
                <a:lnTo>
                  <a:pt x="11448" y="463307"/>
                </a:lnTo>
                <a:lnTo>
                  <a:pt x="25218" y="506068"/>
                </a:lnTo>
                <a:lnTo>
                  <a:pt x="43872" y="546465"/>
                </a:lnTo>
                <a:lnTo>
                  <a:pt x="67049" y="584139"/>
                </a:lnTo>
                <a:lnTo>
                  <a:pt x="94391" y="618729"/>
                </a:lnTo>
                <a:lnTo>
                  <a:pt x="125537" y="649875"/>
                </a:lnTo>
                <a:lnTo>
                  <a:pt x="160127" y="677218"/>
                </a:lnTo>
                <a:lnTo>
                  <a:pt x="197801" y="700396"/>
                </a:lnTo>
                <a:lnTo>
                  <a:pt x="238198" y="719051"/>
                </a:lnTo>
                <a:lnTo>
                  <a:pt x="280959" y="732822"/>
                </a:lnTo>
                <a:lnTo>
                  <a:pt x="325725" y="741348"/>
                </a:lnTo>
                <a:lnTo>
                  <a:pt x="372134" y="744270"/>
                </a:lnTo>
                <a:lnTo>
                  <a:pt x="418542" y="741348"/>
                </a:lnTo>
                <a:lnTo>
                  <a:pt x="463307" y="732822"/>
                </a:lnTo>
                <a:lnTo>
                  <a:pt x="506069" y="719051"/>
                </a:lnTo>
                <a:lnTo>
                  <a:pt x="546466" y="700396"/>
                </a:lnTo>
                <a:lnTo>
                  <a:pt x="584140" y="677218"/>
                </a:lnTo>
                <a:lnTo>
                  <a:pt x="618730" y="649875"/>
                </a:lnTo>
                <a:lnTo>
                  <a:pt x="649875" y="618729"/>
                </a:lnTo>
                <a:lnTo>
                  <a:pt x="677217" y="584139"/>
                </a:lnTo>
                <a:lnTo>
                  <a:pt x="700395" y="546465"/>
                </a:lnTo>
                <a:lnTo>
                  <a:pt x="719050" y="506068"/>
                </a:lnTo>
                <a:lnTo>
                  <a:pt x="732820" y="463307"/>
                </a:lnTo>
                <a:lnTo>
                  <a:pt x="741346" y="418542"/>
                </a:lnTo>
                <a:lnTo>
                  <a:pt x="744268" y="372135"/>
                </a:lnTo>
                <a:lnTo>
                  <a:pt x="741346" y="325725"/>
                </a:lnTo>
                <a:lnTo>
                  <a:pt x="732820" y="280959"/>
                </a:lnTo>
                <a:lnTo>
                  <a:pt x="719050" y="238197"/>
                </a:lnTo>
                <a:lnTo>
                  <a:pt x="700395" y="197799"/>
                </a:lnTo>
                <a:lnTo>
                  <a:pt x="677217" y="160126"/>
                </a:lnTo>
                <a:lnTo>
                  <a:pt x="649875" y="125536"/>
                </a:lnTo>
                <a:lnTo>
                  <a:pt x="618730" y="94390"/>
                </a:lnTo>
                <a:lnTo>
                  <a:pt x="584140" y="67049"/>
                </a:lnTo>
                <a:lnTo>
                  <a:pt x="546466" y="43871"/>
                </a:lnTo>
                <a:lnTo>
                  <a:pt x="506069" y="25217"/>
                </a:lnTo>
                <a:lnTo>
                  <a:pt x="463307" y="11447"/>
                </a:lnTo>
                <a:lnTo>
                  <a:pt x="418542" y="2921"/>
                </a:lnTo>
                <a:lnTo>
                  <a:pt x="372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290075" y="1412773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27211" y="1276070"/>
            <a:ext cx="61220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226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OSHA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Citations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Fines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Under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regulatory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frameworks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like</a:t>
            </a:r>
            <a:r>
              <a:rPr dirty="0" sz="1200" spc="-20">
                <a:latin typeface="Arial"/>
                <a:cs typeface="Arial"/>
              </a:rPr>
              <a:t> OSHA </a:t>
            </a:r>
            <a:r>
              <a:rPr dirty="0" sz="1200">
                <a:latin typeface="Arial"/>
                <a:cs typeface="Arial"/>
              </a:rPr>
              <a:t>1910.178(q)(7),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industrial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trucks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must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examined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before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being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placed</a:t>
            </a:r>
            <a:r>
              <a:rPr dirty="0" sz="1200" spc="-25">
                <a:latin typeface="Arial"/>
                <a:cs typeface="Arial"/>
              </a:rPr>
              <a:t> in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service.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Failing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produce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clean,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organized,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daily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audit-ready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records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during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inspection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27211" y="1824710"/>
            <a:ext cx="24301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results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severe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financial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penalties.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71721" y="2326728"/>
            <a:ext cx="744855" cy="744855"/>
          </a:xfrm>
          <a:custGeom>
            <a:avLst/>
            <a:gdLst/>
            <a:ahLst/>
            <a:cxnLst/>
            <a:rect l="l" t="t" r="r" b="b"/>
            <a:pathLst>
              <a:path w="744855" h="744855">
                <a:moveTo>
                  <a:pt x="372134" y="0"/>
                </a:moveTo>
                <a:lnTo>
                  <a:pt x="325725" y="2921"/>
                </a:lnTo>
                <a:lnTo>
                  <a:pt x="280959" y="11447"/>
                </a:lnTo>
                <a:lnTo>
                  <a:pt x="238198" y="25217"/>
                </a:lnTo>
                <a:lnTo>
                  <a:pt x="197801" y="43871"/>
                </a:lnTo>
                <a:lnTo>
                  <a:pt x="160127" y="67049"/>
                </a:lnTo>
                <a:lnTo>
                  <a:pt x="125537" y="94390"/>
                </a:lnTo>
                <a:lnTo>
                  <a:pt x="94391" y="125536"/>
                </a:lnTo>
                <a:lnTo>
                  <a:pt x="67049" y="160126"/>
                </a:lnTo>
                <a:lnTo>
                  <a:pt x="43872" y="197799"/>
                </a:lnTo>
                <a:lnTo>
                  <a:pt x="25218" y="238197"/>
                </a:lnTo>
                <a:lnTo>
                  <a:pt x="11448" y="280959"/>
                </a:lnTo>
                <a:lnTo>
                  <a:pt x="2922" y="325725"/>
                </a:lnTo>
                <a:lnTo>
                  <a:pt x="0" y="372135"/>
                </a:lnTo>
                <a:lnTo>
                  <a:pt x="2922" y="418542"/>
                </a:lnTo>
                <a:lnTo>
                  <a:pt x="11448" y="463307"/>
                </a:lnTo>
                <a:lnTo>
                  <a:pt x="25218" y="506068"/>
                </a:lnTo>
                <a:lnTo>
                  <a:pt x="43872" y="546465"/>
                </a:lnTo>
                <a:lnTo>
                  <a:pt x="67049" y="584139"/>
                </a:lnTo>
                <a:lnTo>
                  <a:pt x="94391" y="618729"/>
                </a:lnTo>
                <a:lnTo>
                  <a:pt x="125537" y="649875"/>
                </a:lnTo>
                <a:lnTo>
                  <a:pt x="160127" y="677218"/>
                </a:lnTo>
                <a:lnTo>
                  <a:pt x="197801" y="700396"/>
                </a:lnTo>
                <a:lnTo>
                  <a:pt x="238198" y="719051"/>
                </a:lnTo>
                <a:lnTo>
                  <a:pt x="280959" y="732822"/>
                </a:lnTo>
                <a:lnTo>
                  <a:pt x="325725" y="741348"/>
                </a:lnTo>
                <a:lnTo>
                  <a:pt x="372134" y="744270"/>
                </a:lnTo>
                <a:lnTo>
                  <a:pt x="418542" y="741348"/>
                </a:lnTo>
                <a:lnTo>
                  <a:pt x="463307" y="732822"/>
                </a:lnTo>
                <a:lnTo>
                  <a:pt x="506069" y="719051"/>
                </a:lnTo>
                <a:lnTo>
                  <a:pt x="546466" y="700396"/>
                </a:lnTo>
                <a:lnTo>
                  <a:pt x="584140" y="677218"/>
                </a:lnTo>
                <a:lnTo>
                  <a:pt x="618730" y="649875"/>
                </a:lnTo>
                <a:lnTo>
                  <a:pt x="649875" y="618729"/>
                </a:lnTo>
                <a:lnTo>
                  <a:pt x="677217" y="584139"/>
                </a:lnTo>
                <a:lnTo>
                  <a:pt x="700395" y="546465"/>
                </a:lnTo>
                <a:lnTo>
                  <a:pt x="719050" y="506068"/>
                </a:lnTo>
                <a:lnTo>
                  <a:pt x="732820" y="463307"/>
                </a:lnTo>
                <a:lnTo>
                  <a:pt x="741346" y="418542"/>
                </a:lnTo>
                <a:lnTo>
                  <a:pt x="744268" y="372135"/>
                </a:lnTo>
                <a:lnTo>
                  <a:pt x="741346" y="325725"/>
                </a:lnTo>
                <a:lnTo>
                  <a:pt x="732820" y="280959"/>
                </a:lnTo>
                <a:lnTo>
                  <a:pt x="719050" y="238197"/>
                </a:lnTo>
                <a:lnTo>
                  <a:pt x="700395" y="197799"/>
                </a:lnTo>
                <a:lnTo>
                  <a:pt x="677217" y="160126"/>
                </a:lnTo>
                <a:lnTo>
                  <a:pt x="649875" y="125536"/>
                </a:lnTo>
                <a:lnTo>
                  <a:pt x="618730" y="94390"/>
                </a:lnTo>
                <a:lnTo>
                  <a:pt x="584140" y="67049"/>
                </a:lnTo>
                <a:lnTo>
                  <a:pt x="546466" y="43871"/>
                </a:lnTo>
                <a:lnTo>
                  <a:pt x="506069" y="25217"/>
                </a:lnTo>
                <a:lnTo>
                  <a:pt x="463307" y="11447"/>
                </a:lnTo>
                <a:lnTo>
                  <a:pt x="418542" y="2921"/>
                </a:lnTo>
                <a:lnTo>
                  <a:pt x="372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180920" y="2352128"/>
            <a:ext cx="717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0075" y="2528392"/>
            <a:ext cx="3079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0920" y="2482100"/>
            <a:ext cx="52050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Arial"/>
                <a:cs typeface="Arial"/>
              </a:rPr>
              <a:t>Negligent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Entrustment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Lawsuits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If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forklift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accident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causes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injury,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plaintiff </a:t>
            </a:r>
            <a:r>
              <a:rPr dirty="0" sz="1200">
                <a:latin typeface="Arial"/>
                <a:cs typeface="Arial"/>
              </a:rPr>
              <a:t>attorneys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will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immediately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subpoena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daily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inspection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logs.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Missing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50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documented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history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unaddressed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defects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provide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legal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of </a:t>
            </a:r>
            <a:r>
              <a:rPr dirty="0" sz="1200">
                <a:latin typeface="Arial"/>
                <a:cs typeface="Arial"/>
              </a:rPr>
              <a:t>corporate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negligence.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2585" y="3442792"/>
            <a:ext cx="595439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Digital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recording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systems,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such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IVDT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OSHAX,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directly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satisfy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regulatory </a:t>
            </a:r>
            <a:r>
              <a:rPr dirty="0" sz="1200">
                <a:latin typeface="Arial"/>
                <a:cs typeface="Arial"/>
              </a:rPr>
              <a:t>mandates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OSHA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29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CFR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1910.178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converting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vague,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easily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falsified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paper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check-</a:t>
            </a:r>
            <a:r>
              <a:rPr dirty="0" sz="1200">
                <a:latin typeface="Arial"/>
                <a:cs typeface="Arial"/>
              </a:rPr>
              <a:t>boxes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into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hard,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tamper-</a:t>
            </a:r>
            <a:r>
              <a:rPr dirty="0" sz="1200">
                <a:latin typeface="Arial"/>
                <a:cs typeface="Arial"/>
              </a:rPr>
              <a:t>proof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constraints.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[1]</a:t>
            </a:r>
            <a:endParaRPr sz="1200">
              <a:latin typeface="Arial"/>
              <a:cs typeface="Arial"/>
            </a:endParaRPr>
          </a:p>
          <a:p>
            <a:pPr marL="12700" marR="5588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table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below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aligns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specific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sections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OSHA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1910.178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Standard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0">
                <a:latin typeface="Arial"/>
                <a:cs typeface="Arial"/>
              </a:rPr>
              <a:t> exact </a:t>
            </a:r>
            <a:r>
              <a:rPr dirty="0" sz="1200">
                <a:latin typeface="Arial"/>
                <a:cs typeface="Arial"/>
              </a:rPr>
              <a:t>mechanisms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digital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systems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guarantee</a:t>
            </a:r>
            <a:r>
              <a:rPr dirty="0" sz="1200" spc="-10">
                <a:latin typeface="Arial"/>
                <a:cs typeface="Arial"/>
              </a:rPr>
              <a:t> compliance.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8868" y="5083111"/>
            <a:ext cx="667194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Achieve</a:t>
            </a:r>
            <a:r>
              <a:rPr dirty="0" sz="44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>
                <a:solidFill>
                  <a:srgbClr val="FFFFFF"/>
                </a:solidFill>
                <a:latin typeface="Arial"/>
                <a:cs typeface="Arial"/>
              </a:rPr>
              <a:t>100%</a:t>
            </a:r>
            <a:r>
              <a:rPr dirty="0" sz="44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0">
                <a:solidFill>
                  <a:srgbClr val="FFFFFF"/>
                </a:solidFill>
                <a:latin typeface="Arial"/>
                <a:cs typeface="Arial"/>
              </a:rPr>
              <a:t>Compliancy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77750" y="291719"/>
            <a:ext cx="83883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/>
              <a:t>OSHA</a:t>
            </a:r>
            <a:r>
              <a:rPr dirty="0" sz="1800" spc="-10">
                <a:solidFill>
                  <a:srgbClr val="FF0000"/>
                </a:solidFill>
              </a:rPr>
              <a:t>X</a:t>
            </a:r>
            <a:endParaRPr sz="1800"/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4085" y="1638300"/>
            <a:ext cx="4681220" cy="35814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77750" y="635530"/>
            <a:ext cx="8658225" cy="4468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Automatic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Operator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Pre-</a:t>
            </a:r>
            <a:r>
              <a:rPr dirty="0" sz="1400">
                <a:latin typeface="Arial"/>
                <a:cs typeface="Arial"/>
              </a:rPr>
              <a:t>Shift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Safety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Check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Compliance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Recorder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Material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Handling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Vehicles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&amp;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Equipment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400">
              <a:latin typeface="Arial"/>
              <a:cs typeface="Arial"/>
            </a:endParaRPr>
          </a:p>
          <a:p>
            <a:pPr marL="43815" marR="243332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IVDT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OSHAX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standalone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automatic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recorder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designed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to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ensure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100%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OSHA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pre-</a:t>
            </a:r>
            <a:r>
              <a:rPr dirty="0" sz="1200" b="1">
                <a:latin typeface="Arial"/>
                <a:cs typeface="Arial"/>
              </a:rPr>
              <a:t>shift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inspection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compliance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across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forklift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fleets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all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sizes. </a:t>
            </a:r>
            <a:r>
              <a:rPr dirty="0" sz="1200">
                <a:latin typeface="Arial"/>
                <a:cs typeface="Arial"/>
              </a:rPr>
              <a:t>Manufactured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by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E9"/>
                </a:solidFill>
                <a:latin typeface="Arial"/>
                <a:cs typeface="Arial"/>
              </a:rPr>
              <a:t>Integrated</a:t>
            </a:r>
            <a:r>
              <a:rPr dirty="0" sz="1200" spc="-25">
                <a:solidFill>
                  <a:srgbClr val="0000E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E9"/>
                </a:solidFill>
                <a:latin typeface="Arial"/>
                <a:cs typeface="Arial"/>
              </a:rPr>
              <a:t>Visual</a:t>
            </a:r>
            <a:r>
              <a:rPr dirty="0" sz="1200" spc="-25">
                <a:solidFill>
                  <a:srgbClr val="0000E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E9"/>
                </a:solidFill>
                <a:latin typeface="Arial"/>
                <a:cs typeface="Arial"/>
              </a:rPr>
              <a:t>Data</a:t>
            </a:r>
            <a:r>
              <a:rPr dirty="0" sz="1200" spc="-25">
                <a:solidFill>
                  <a:srgbClr val="0000E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E9"/>
                </a:solidFill>
                <a:latin typeface="Arial"/>
                <a:cs typeface="Arial"/>
              </a:rPr>
              <a:t>Technology</a:t>
            </a:r>
            <a:r>
              <a:rPr dirty="0" sz="1200" spc="-25">
                <a:solidFill>
                  <a:srgbClr val="0000E9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E9"/>
                </a:solidFill>
                <a:latin typeface="Arial"/>
                <a:cs typeface="Arial"/>
              </a:rPr>
              <a:t>(IVDT)</a:t>
            </a:r>
            <a:r>
              <a:rPr dirty="0" sz="1200">
                <a:latin typeface="Arial"/>
                <a:cs typeface="Arial"/>
              </a:rPr>
              <a:t>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provides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dedicated, </a:t>
            </a:r>
            <a:r>
              <a:rPr dirty="0" sz="1200" b="1">
                <a:latin typeface="Arial"/>
                <a:cs typeface="Arial"/>
              </a:rPr>
              <a:t>aftermarket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safety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sol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Key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Capabilities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and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Features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3147060" indent="95885">
              <a:lnSpc>
                <a:spcPct val="100000"/>
              </a:lnSpc>
              <a:buChar char="•"/>
              <a:tabLst>
                <a:tab pos="108585" algn="l"/>
              </a:tabLst>
            </a:pPr>
            <a:r>
              <a:rPr dirty="0" sz="1200" b="1">
                <a:latin typeface="Arial"/>
                <a:cs typeface="Arial"/>
              </a:rPr>
              <a:t>Mandatory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Pre-</a:t>
            </a:r>
            <a:r>
              <a:rPr dirty="0" sz="1200" b="1">
                <a:latin typeface="Arial"/>
                <a:cs typeface="Arial"/>
              </a:rPr>
              <a:t>Shift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Enforcement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Activated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immediately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upon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power-</a:t>
            </a:r>
            <a:r>
              <a:rPr dirty="0" sz="1200">
                <a:latin typeface="Arial"/>
                <a:cs typeface="Arial"/>
              </a:rPr>
              <a:t>on.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keeps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"non-</a:t>
            </a:r>
            <a:r>
              <a:rPr dirty="0" sz="1200">
                <a:latin typeface="Arial"/>
                <a:cs typeface="Arial"/>
              </a:rPr>
              <a:t>compliant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state"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audible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visual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alerts </a:t>
            </a:r>
            <a:r>
              <a:rPr dirty="0" sz="1200">
                <a:latin typeface="Arial"/>
                <a:cs typeface="Arial"/>
              </a:rPr>
              <a:t>until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completes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required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10">
                <a:latin typeface="Arial"/>
                <a:cs typeface="Arial"/>
              </a:rPr>
              <a:t> checklist.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Char char="•"/>
            </a:pPr>
            <a:endParaRPr sz="1200">
              <a:latin typeface="Arial"/>
              <a:cs typeface="Arial"/>
            </a:endParaRPr>
          </a:p>
          <a:p>
            <a:pPr marL="12700" marR="3087370" indent="95885">
              <a:lnSpc>
                <a:spcPct val="100000"/>
              </a:lnSpc>
              <a:buChar char="•"/>
              <a:tabLst>
                <a:tab pos="108585" algn="l"/>
              </a:tabLst>
            </a:pPr>
            <a:r>
              <a:rPr dirty="0" sz="1200" b="1">
                <a:latin typeface="Arial"/>
                <a:cs typeface="Arial"/>
              </a:rPr>
              <a:t>Operator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Access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Control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Requires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PIN-</a:t>
            </a:r>
            <a:r>
              <a:rPr dirty="0" sz="1200">
                <a:latin typeface="Arial"/>
                <a:cs typeface="Arial"/>
              </a:rPr>
              <a:t>based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login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integrated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keypad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optional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RFID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card/fob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reader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identify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authorize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drivers.</a:t>
            </a:r>
            <a:endParaRPr sz="1200">
              <a:latin typeface="Arial"/>
              <a:cs typeface="Arial"/>
            </a:endParaRPr>
          </a:p>
          <a:p>
            <a:pPr marL="12700" marR="3053715" indent="95885">
              <a:lnSpc>
                <a:spcPct val="100000"/>
              </a:lnSpc>
              <a:buChar char="•"/>
              <a:tabLst>
                <a:tab pos="108585" algn="l"/>
              </a:tabLst>
            </a:pPr>
            <a:r>
              <a:rPr dirty="0" sz="1200" b="1">
                <a:latin typeface="Arial"/>
                <a:cs typeface="Arial"/>
              </a:rPr>
              <a:t>Guided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Electronic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Checklists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Prompts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through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OSHA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Ministry-</a:t>
            </a:r>
            <a:r>
              <a:rPr dirty="0" sz="1200">
                <a:latin typeface="Arial"/>
                <a:cs typeface="Arial"/>
              </a:rPr>
              <a:t>compliant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pass/fail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inspection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checklist.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Char char="•"/>
            </a:pPr>
            <a:endParaRPr sz="1200">
              <a:latin typeface="Arial"/>
              <a:cs typeface="Arial"/>
            </a:endParaRPr>
          </a:p>
          <a:p>
            <a:pPr marL="12700" marR="3384550" indent="95885">
              <a:lnSpc>
                <a:spcPct val="100000"/>
              </a:lnSpc>
              <a:buChar char="•"/>
              <a:tabLst>
                <a:tab pos="108585" algn="l"/>
              </a:tabLst>
            </a:pPr>
            <a:r>
              <a:rPr dirty="0" sz="1200" b="1">
                <a:latin typeface="Arial"/>
                <a:cs typeface="Arial"/>
              </a:rPr>
              <a:t>Data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Logging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Securely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ID,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ID,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pass/fail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inspection </a:t>
            </a:r>
            <a:r>
              <a:rPr dirty="0" sz="1200">
                <a:latin typeface="Arial"/>
                <a:cs typeface="Arial"/>
              </a:rPr>
              <a:t>answers,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exact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timestamps.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/>
              <a:buChar char="•"/>
            </a:pPr>
            <a:endParaRPr sz="1200">
              <a:latin typeface="Arial"/>
              <a:cs typeface="Arial"/>
            </a:endParaRPr>
          </a:p>
          <a:p>
            <a:pPr marL="12700" marR="3757295" indent="95885">
              <a:lnSpc>
                <a:spcPct val="100000"/>
              </a:lnSpc>
              <a:buChar char="•"/>
              <a:tabLst>
                <a:tab pos="108585" algn="l"/>
              </a:tabLst>
            </a:pPr>
            <a:r>
              <a:rPr dirty="0" sz="1200" spc="-10" b="1">
                <a:latin typeface="Arial"/>
                <a:cs typeface="Arial"/>
              </a:rPr>
              <a:t>Non-</a:t>
            </a:r>
            <a:r>
              <a:rPr dirty="0" sz="1200" b="1">
                <a:latin typeface="Arial"/>
                <a:cs typeface="Arial"/>
              </a:rPr>
              <a:t>Punitive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Design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Employs</a:t>
            </a:r>
            <a:r>
              <a:rPr dirty="0" sz="1200" spc="-10">
                <a:latin typeface="Arial"/>
                <a:cs typeface="Arial"/>
              </a:rPr>
              <a:t> real-</a:t>
            </a:r>
            <a:r>
              <a:rPr dirty="0" sz="1200">
                <a:latin typeface="Arial"/>
                <a:cs typeface="Arial"/>
              </a:rPr>
              <a:t>time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audio-</a:t>
            </a:r>
            <a:r>
              <a:rPr dirty="0" sz="1200">
                <a:latin typeface="Arial"/>
                <a:cs typeface="Arial"/>
              </a:rPr>
              <a:t>visual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alerts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enforce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rather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than</a:t>
            </a:r>
            <a:r>
              <a:rPr dirty="0" sz="1200" spc="-20">
                <a:latin typeface="Arial"/>
                <a:cs typeface="Arial"/>
              </a:rPr>
              <a:t> comp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746089"/>
            <a:ext cx="12192000" cy="1112520"/>
            <a:chOff x="0" y="5746089"/>
            <a:chExt cx="12192000" cy="1112520"/>
          </a:xfrm>
        </p:grpSpPr>
        <p:sp>
          <p:nvSpPr>
            <p:cNvPr id="4" name="object 4"/>
            <p:cNvSpPr/>
            <p:nvPr/>
          </p:nvSpPr>
          <p:spPr>
            <a:xfrm>
              <a:off x="0" y="5746089"/>
              <a:ext cx="7355840" cy="1112520"/>
            </a:xfrm>
            <a:custGeom>
              <a:avLst/>
              <a:gdLst/>
              <a:ahLst/>
              <a:cxnLst/>
              <a:rect l="l" t="t" r="r" b="b"/>
              <a:pathLst>
                <a:path w="7355840" h="1112520">
                  <a:moveTo>
                    <a:pt x="7355464" y="0"/>
                  </a:moveTo>
                  <a:lnTo>
                    <a:pt x="0" y="0"/>
                  </a:lnTo>
                  <a:lnTo>
                    <a:pt x="0" y="1111910"/>
                  </a:lnTo>
                  <a:lnTo>
                    <a:pt x="7355464" y="1111910"/>
                  </a:lnTo>
                  <a:lnTo>
                    <a:pt x="73554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360805" y="5746089"/>
              <a:ext cx="4831715" cy="1112520"/>
            </a:xfrm>
            <a:custGeom>
              <a:avLst/>
              <a:gdLst/>
              <a:ahLst/>
              <a:cxnLst/>
              <a:rect l="l" t="t" r="r" b="b"/>
              <a:pathLst>
                <a:path w="4831715" h="1112520">
                  <a:moveTo>
                    <a:pt x="4831194" y="0"/>
                  </a:moveTo>
                  <a:lnTo>
                    <a:pt x="0" y="0"/>
                  </a:lnTo>
                  <a:lnTo>
                    <a:pt x="0" y="1111910"/>
                  </a:lnTo>
                  <a:lnTo>
                    <a:pt x="4831194" y="1111910"/>
                  </a:lnTo>
                  <a:lnTo>
                    <a:pt x="483119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89273" y="6104547"/>
            <a:ext cx="69824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IVDT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STANDALONE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FORKLIFT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OSHA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COMPLIANCE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RECORDER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OSHA</a:t>
            </a:r>
            <a:r>
              <a:rPr dirty="0">
                <a:solidFill>
                  <a:srgbClr val="FF0000"/>
                </a:solidFill>
              </a:rPr>
              <a:t>X</a:t>
            </a:r>
            <a:r>
              <a:rPr dirty="0"/>
              <a:t>:</a:t>
            </a:r>
            <a:r>
              <a:rPr dirty="0" spc="-70"/>
              <a:t> </a:t>
            </a:r>
            <a:r>
              <a:rPr dirty="0"/>
              <a:t>ADAPTIBILITY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-60"/>
              <a:t> </a:t>
            </a:r>
            <a:r>
              <a:rPr dirty="0" spc="-10">
                <a:solidFill>
                  <a:srgbClr val="FF0000"/>
                </a:solidFill>
              </a:rPr>
              <a:t>VERSATILITY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56805" y="1264856"/>
            <a:ext cx="5642610" cy="5296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Fleet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Integration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and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Data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Management</a:t>
            </a:r>
            <a:endParaRPr sz="1800">
              <a:latin typeface="Arial"/>
              <a:cs typeface="Arial"/>
            </a:endParaRPr>
          </a:p>
          <a:p>
            <a:pPr marL="150495" marR="66040">
              <a:lnSpc>
                <a:spcPct val="100000"/>
              </a:lnSpc>
              <a:spcBef>
                <a:spcPts val="1580"/>
              </a:spcBef>
            </a:pPr>
            <a:r>
              <a:rPr dirty="0" sz="1200" b="1">
                <a:latin typeface="Arial"/>
                <a:cs typeface="Arial"/>
              </a:rPr>
              <a:t>Universal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Compatibility</a:t>
            </a:r>
            <a:r>
              <a:rPr dirty="0" sz="1200" spc="-10">
                <a:latin typeface="Arial"/>
                <a:cs typeface="Arial"/>
              </a:rPr>
              <a:t>: </a:t>
            </a:r>
            <a:r>
              <a:rPr dirty="0" sz="1200">
                <a:latin typeface="Arial"/>
                <a:cs typeface="Arial"/>
              </a:rPr>
              <a:t>Works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aftermarket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system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make,</a:t>
            </a:r>
            <a:r>
              <a:rPr dirty="0" sz="1200" spc="-10">
                <a:latin typeface="Arial"/>
                <a:cs typeface="Arial"/>
              </a:rPr>
              <a:t> model,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voltage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OEM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material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handling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equipment,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making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it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ideal</a:t>
            </a:r>
            <a:r>
              <a:rPr dirty="0" sz="1200" spc="-25">
                <a:latin typeface="Arial"/>
                <a:cs typeface="Arial"/>
              </a:rPr>
              <a:t> for </a:t>
            </a:r>
            <a:r>
              <a:rPr dirty="0" sz="1200">
                <a:latin typeface="Arial"/>
                <a:cs typeface="Arial"/>
              </a:rPr>
              <a:t>mixed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fleets.</a:t>
            </a:r>
            <a:endParaRPr sz="1200">
              <a:latin typeface="Arial"/>
              <a:cs typeface="Arial"/>
            </a:endParaRPr>
          </a:p>
          <a:p>
            <a:pPr marL="150495" marR="120014" indent="95885">
              <a:lnSpc>
                <a:spcPct val="100000"/>
              </a:lnSpc>
              <a:buChar char="•"/>
              <a:tabLst>
                <a:tab pos="246379" algn="l"/>
              </a:tabLst>
            </a:pPr>
            <a:r>
              <a:rPr dirty="0" sz="1200" b="1">
                <a:latin typeface="Arial"/>
                <a:cs typeface="Arial"/>
              </a:rPr>
              <a:t>Simple</a:t>
            </a:r>
            <a:r>
              <a:rPr dirty="0" sz="1200" spc="-10" b="1">
                <a:latin typeface="Arial"/>
                <a:cs typeface="Arial"/>
              </a:rPr>
              <a:t> 1-</a:t>
            </a:r>
            <a:r>
              <a:rPr dirty="0" sz="1200" b="1">
                <a:latin typeface="Arial"/>
                <a:cs typeface="Arial"/>
              </a:rPr>
              <a:t>Hour</a:t>
            </a:r>
            <a:r>
              <a:rPr dirty="0" sz="1200" spc="-10" b="1">
                <a:latin typeface="Arial"/>
                <a:cs typeface="Arial"/>
              </a:rPr>
              <a:t> Installation</a:t>
            </a:r>
            <a:r>
              <a:rPr dirty="0" sz="1200" spc="-10">
                <a:latin typeface="Arial"/>
                <a:cs typeface="Arial"/>
              </a:rPr>
              <a:t>: </a:t>
            </a:r>
            <a:r>
              <a:rPr dirty="0" sz="1200">
                <a:latin typeface="Arial"/>
                <a:cs typeface="Arial"/>
              </a:rPr>
              <a:t>Connects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quickly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using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just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basic two-</a:t>
            </a:r>
            <a:r>
              <a:rPr dirty="0" sz="1200">
                <a:latin typeface="Arial"/>
                <a:cs typeface="Arial"/>
              </a:rPr>
              <a:t>wire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electrical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power</a:t>
            </a:r>
            <a:r>
              <a:rPr dirty="0" sz="1200" spc="-10">
                <a:latin typeface="Arial"/>
                <a:cs typeface="Arial"/>
              </a:rPr>
              <a:t> hookup.</a:t>
            </a:r>
            <a:endParaRPr sz="1200">
              <a:latin typeface="Arial"/>
              <a:cs typeface="Arial"/>
            </a:endParaRPr>
          </a:p>
          <a:p>
            <a:pPr marL="150495" marR="120650" indent="95885">
              <a:lnSpc>
                <a:spcPct val="100000"/>
              </a:lnSpc>
              <a:buChar char="•"/>
              <a:tabLst>
                <a:tab pos="246379" algn="l"/>
              </a:tabLst>
            </a:pPr>
            <a:r>
              <a:rPr dirty="0" sz="1200" spc="-10" b="1">
                <a:latin typeface="Arial"/>
                <a:cs typeface="Arial"/>
              </a:rPr>
              <a:t>Audit-</a:t>
            </a:r>
            <a:r>
              <a:rPr dirty="0" sz="1200" b="1">
                <a:latin typeface="Arial"/>
                <a:cs typeface="Arial"/>
              </a:rPr>
              <a:t>Ready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Reporting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Stores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historical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data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locally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USB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card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to </a:t>
            </a:r>
            <a:r>
              <a:rPr dirty="0" sz="1200">
                <a:latin typeface="Arial"/>
                <a:cs typeface="Arial"/>
              </a:rPr>
              <a:t>easily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generate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reports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10">
                <a:latin typeface="Arial"/>
                <a:cs typeface="Arial"/>
              </a:rPr>
              <a:t> audits.</a:t>
            </a:r>
            <a:endParaRPr sz="1200">
              <a:latin typeface="Arial"/>
              <a:cs typeface="Arial"/>
            </a:endParaRPr>
          </a:p>
          <a:p>
            <a:pPr marL="150495" marR="13335" indent="95885">
              <a:lnSpc>
                <a:spcPct val="100000"/>
              </a:lnSpc>
              <a:buChar char="•"/>
              <a:tabLst>
                <a:tab pos="246379" algn="l"/>
              </a:tabLst>
            </a:pPr>
            <a:r>
              <a:rPr dirty="0" sz="1200" b="1">
                <a:latin typeface="Arial"/>
                <a:cs typeface="Arial"/>
              </a:rPr>
              <a:t>Scalable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Wireless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Network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larger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operations,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system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expand </a:t>
            </a:r>
            <a:r>
              <a:rPr dirty="0" sz="1200">
                <a:latin typeface="Arial"/>
                <a:cs typeface="Arial"/>
              </a:rPr>
              <a:t>wirelessly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using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900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MHz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RF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gateway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network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IVDT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InfoHUBX</a:t>
            </a:r>
            <a:r>
              <a:rPr dirty="0" sz="1200" spc="-10">
                <a:latin typeface="Arial"/>
                <a:cs typeface="Arial"/>
              </a:rPr>
              <a:t> platform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sync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data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directly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local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server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without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ongoing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monthly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cloud</a:t>
            </a:r>
            <a:r>
              <a:rPr dirty="0" sz="1200" spc="-10">
                <a:latin typeface="Arial"/>
                <a:cs typeface="Arial"/>
              </a:rPr>
              <a:t> fees.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5"/>
              </a:spcBef>
              <a:buFont typeface="Arial"/>
              <a:buChar char="•"/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Data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Extraction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Pathways</a:t>
            </a:r>
            <a:endParaRPr sz="1800">
              <a:latin typeface="Arial"/>
              <a:cs typeface="Arial"/>
            </a:endParaRPr>
          </a:p>
          <a:p>
            <a:pPr marL="150495" marR="384810">
              <a:lnSpc>
                <a:spcPct val="100000"/>
              </a:lnSpc>
              <a:spcBef>
                <a:spcPts val="810"/>
              </a:spcBef>
            </a:pP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IVDT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OSHAX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handles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data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extraction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through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two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physical methods</a:t>
            </a:r>
            <a:endParaRPr sz="1200">
              <a:latin typeface="Arial"/>
              <a:cs typeface="Arial"/>
            </a:endParaRPr>
          </a:p>
          <a:p>
            <a:pPr marL="150495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designed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accommodate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different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fleet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sizes:</a:t>
            </a:r>
            <a:endParaRPr sz="1200">
              <a:latin typeface="Arial"/>
              <a:cs typeface="Arial"/>
            </a:endParaRPr>
          </a:p>
          <a:p>
            <a:pPr marL="150495" marR="5080" indent="95885">
              <a:lnSpc>
                <a:spcPct val="100000"/>
              </a:lnSpc>
              <a:buChar char="•"/>
              <a:tabLst>
                <a:tab pos="246379" algn="l"/>
              </a:tabLst>
            </a:pPr>
            <a:r>
              <a:rPr dirty="0" sz="1200" b="1">
                <a:latin typeface="Arial"/>
                <a:cs typeface="Arial"/>
              </a:rPr>
              <a:t>Direct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USB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Extraction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small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fleets,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data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the </a:t>
            </a:r>
            <a:r>
              <a:rPr dirty="0" sz="1200">
                <a:latin typeface="Arial"/>
                <a:cs typeface="Arial"/>
              </a:rPr>
              <a:t>internal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CPU.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safety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supervisor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plug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flash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drive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into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module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0">
                <a:latin typeface="Arial"/>
                <a:cs typeface="Arial"/>
              </a:rPr>
              <a:t> extract </a:t>
            </a:r>
            <a:r>
              <a:rPr dirty="0" sz="1200">
                <a:latin typeface="Arial"/>
                <a:cs typeface="Arial"/>
              </a:rPr>
              <a:t>clean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Excel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(.xls)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formatted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reports</a:t>
            </a:r>
            <a:r>
              <a:rPr dirty="0" sz="1200">
                <a:latin typeface="Arial"/>
                <a:cs typeface="Arial"/>
              </a:rPr>
              <a:t>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containing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timestamps,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PINs,</a:t>
            </a:r>
            <a:r>
              <a:rPr dirty="0" sz="1200" spc="-25">
                <a:latin typeface="Arial"/>
                <a:cs typeface="Arial"/>
              </a:rPr>
              <a:t> and </a:t>
            </a:r>
            <a:r>
              <a:rPr dirty="0" sz="1200">
                <a:latin typeface="Arial"/>
                <a:cs typeface="Arial"/>
              </a:rPr>
              <a:t>checklist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responses.</a:t>
            </a:r>
            <a:endParaRPr sz="1200">
              <a:latin typeface="Arial"/>
              <a:cs typeface="Arial"/>
            </a:endParaRPr>
          </a:p>
          <a:p>
            <a:pPr marL="150495" marR="12065" indent="95885">
              <a:lnSpc>
                <a:spcPct val="100000"/>
              </a:lnSpc>
              <a:buChar char="•"/>
              <a:tabLst>
                <a:tab pos="246379" algn="l"/>
              </a:tabLst>
            </a:pPr>
            <a:r>
              <a:rPr dirty="0" sz="1200" b="1">
                <a:latin typeface="Arial"/>
                <a:cs typeface="Arial"/>
              </a:rPr>
              <a:t>InfoHUBX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Wireless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Gateway</a:t>
            </a:r>
            <a:r>
              <a:rPr dirty="0" sz="1200">
                <a:latin typeface="Arial"/>
                <a:cs typeface="Arial"/>
              </a:rPr>
              <a:t>: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mid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size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and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larger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operations,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OSHAX </a:t>
            </a:r>
            <a:r>
              <a:rPr dirty="0" sz="1200">
                <a:latin typeface="Arial"/>
                <a:cs typeface="Arial"/>
              </a:rPr>
              <a:t>upgrades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time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system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IVDT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InfoHUBX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communication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gateway.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transmits</a:t>
            </a:r>
            <a:r>
              <a:rPr dirty="0" sz="1200" spc="-10">
                <a:latin typeface="Arial"/>
                <a:cs typeface="Arial"/>
              </a:rPr>
              <a:t> pre-</a:t>
            </a:r>
            <a:r>
              <a:rPr dirty="0" sz="1200">
                <a:latin typeface="Arial"/>
                <a:cs typeface="Arial"/>
              </a:rPr>
              <a:t>shift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event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results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instantly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local,</a:t>
            </a:r>
            <a:r>
              <a:rPr dirty="0" sz="1200" spc="15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900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MHz</a:t>
            </a:r>
            <a:r>
              <a:rPr dirty="0" sz="1200" spc="-10" b="1">
                <a:latin typeface="Arial"/>
                <a:cs typeface="Arial"/>
              </a:rPr>
              <a:t> license </a:t>
            </a:r>
            <a:r>
              <a:rPr dirty="0" sz="1200" b="1">
                <a:latin typeface="Arial"/>
                <a:cs typeface="Arial"/>
              </a:rPr>
              <a:t>free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RF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Digi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Mesh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network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directly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local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server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terminal.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Managers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access </a:t>
            </a:r>
            <a:r>
              <a:rPr dirty="0" sz="1200">
                <a:latin typeface="Arial"/>
                <a:cs typeface="Arial"/>
              </a:rPr>
              <a:t>this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via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interactive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webpage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portal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instantly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sort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compliance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logs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by </a:t>
            </a:r>
            <a:r>
              <a:rPr dirty="0" sz="1200">
                <a:latin typeface="Arial"/>
                <a:cs typeface="Arial"/>
              </a:rPr>
              <a:t>driver,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shift,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or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checklist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failure.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7385240" y="0"/>
            <a:ext cx="4806950" cy="6858000"/>
            <a:chOff x="7385240" y="0"/>
            <a:chExt cx="4806950" cy="6858000"/>
          </a:xfrm>
        </p:grpSpPr>
        <p:sp>
          <p:nvSpPr>
            <p:cNvPr id="3" name="object 3"/>
            <p:cNvSpPr/>
            <p:nvPr/>
          </p:nvSpPr>
          <p:spPr>
            <a:xfrm>
              <a:off x="11042243" y="0"/>
              <a:ext cx="1149985" cy="5878830"/>
            </a:xfrm>
            <a:custGeom>
              <a:avLst/>
              <a:gdLst/>
              <a:ahLst/>
              <a:cxnLst/>
              <a:rect l="l" t="t" r="r" b="b"/>
              <a:pathLst>
                <a:path w="1149984" h="5878830">
                  <a:moveTo>
                    <a:pt x="1149751" y="0"/>
                  </a:moveTo>
                  <a:lnTo>
                    <a:pt x="0" y="0"/>
                  </a:lnTo>
                  <a:lnTo>
                    <a:pt x="0" y="5878286"/>
                  </a:lnTo>
                  <a:lnTo>
                    <a:pt x="1149751" y="5878286"/>
                  </a:lnTo>
                  <a:lnTo>
                    <a:pt x="114975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5240" y="936167"/>
              <a:ext cx="4162044" cy="59218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8366759" cy="692785"/>
          </a:xfrm>
          <a:custGeom>
            <a:avLst/>
            <a:gdLst/>
            <a:ahLst/>
            <a:cxnLst/>
            <a:rect l="l" t="t" r="r" b="b"/>
            <a:pathLst>
              <a:path w="8366759" h="692785">
                <a:moveTo>
                  <a:pt x="0" y="0"/>
                </a:moveTo>
                <a:lnTo>
                  <a:pt x="8366455" y="0"/>
                </a:lnTo>
                <a:lnTo>
                  <a:pt x="8366455" y="692530"/>
                </a:lnTo>
                <a:lnTo>
                  <a:pt x="0" y="69253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4872" y="1143581"/>
            <a:ext cx="49866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</a:rPr>
              <a:t>Integration</a:t>
            </a:r>
            <a:r>
              <a:rPr dirty="0" spc="-25">
                <a:solidFill>
                  <a:srgbClr val="FF0000"/>
                </a:solidFill>
              </a:rPr>
              <a:t> </a:t>
            </a:r>
            <a:r>
              <a:rPr dirty="0"/>
              <a:t>with</a:t>
            </a:r>
            <a:r>
              <a:rPr dirty="0" spc="-25"/>
              <a:t> </a:t>
            </a:r>
            <a:r>
              <a:rPr dirty="0"/>
              <a:t>SkidWeigh</a:t>
            </a:r>
            <a:r>
              <a:rPr dirty="0" spc="-25"/>
              <a:t> </a:t>
            </a:r>
            <a:r>
              <a:rPr dirty="0" spc="-10"/>
              <a:t>Scales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2580" y="1891004"/>
            <a:ext cx="3998595" cy="1635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600" spc="6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operations</a:t>
            </a:r>
            <a:r>
              <a:rPr dirty="0" sz="1600" spc="2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404040"/>
                </a:solidFill>
                <a:latin typeface="Arial"/>
                <a:cs typeface="Arial"/>
              </a:rPr>
              <a:t>that</a:t>
            </a:r>
            <a:r>
              <a:rPr dirty="0" sz="1600" spc="2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require</a:t>
            </a:r>
            <a:r>
              <a:rPr dirty="0" sz="1600" spc="2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404040"/>
                </a:solidFill>
                <a:latin typeface="Arial"/>
                <a:cs typeface="Arial"/>
              </a:rPr>
              <a:t>both</a:t>
            </a:r>
            <a:r>
              <a:rPr dirty="0" sz="1600" spc="2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55">
                <a:solidFill>
                  <a:srgbClr val="404040"/>
                </a:solidFill>
                <a:latin typeface="Arial"/>
                <a:cs typeface="Arial"/>
              </a:rPr>
              <a:t>weight </a:t>
            </a:r>
            <a:r>
              <a:rPr dirty="0" sz="1600" spc="90">
                <a:solidFill>
                  <a:srgbClr val="404040"/>
                </a:solidFill>
                <a:latin typeface="Arial"/>
                <a:cs typeface="Arial"/>
              </a:rPr>
              <a:t>verification</a:t>
            </a:r>
            <a:r>
              <a:rPr dirty="0" sz="1600" spc="20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dirty="0" sz="1600" spc="20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safety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tracking,</a:t>
            </a:r>
            <a:r>
              <a:rPr dirty="0" sz="1600" spc="20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404040"/>
                </a:solidFill>
                <a:latin typeface="Arial"/>
                <a:cs typeface="Arial"/>
              </a:rPr>
              <a:t>IVDT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integrates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95">
                <a:solidFill>
                  <a:srgbClr val="404040"/>
                </a:solidFill>
                <a:latin typeface="Arial"/>
                <a:cs typeface="Arial"/>
              </a:rPr>
              <a:t>pre-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shift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safety</a:t>
            </a:r>
            <a:r>
              <a:rPr dirty="0" sz="1600" spc="2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compliance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directly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404040"/>
                </a:solidFill>
                <a:latin typeface="Arial"/>
                <a:cs typeface="Arial"/>
              </a:rPr>
              <a:t>into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their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premium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SkidWeigh Plus</a:t>
            </a:r>
            <a:r>
              <a:rPr dirty="0" sz="1600" spc="20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404040"/>
                </a:solidFill>
                <a:latin typeface="Arial"/>
                <a:cs typeface="Arial"/>
              </a:rPr>
              <a:t>ED3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95">
                <a:solidFill>
                  <a:srgbClr val="404040"/>
                </a:solidFill>
                <a:latin typeface="Arial"/>
                <a:cs typeface="Arial"/>
              </a:rPr>
              <a:t>on-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board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check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weighing </a:t>
            </a:r>
            <a:r>
              <a:rPr dirty="0" sz="1600" spc="70">
                <a:solidFill>
                  <a:srgbClr val="404040"/>
                </a:solidFill>
                <a:latin typeface="Arial"/>
                <a:cs typeface="Arial"/>
              </a:rPr>
              <a:t>scales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86850" y="1754432"/>
            <a:ext cx="2617470" cy="108966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2000" b="1">
                <a:latin typeface="Arial"/>
                <a:cs typeface="Arial"/>
              </a:rPr>
              <a:t>OSHA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COMPLIANCE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80"/>
              </a:spcBef>
            </a:pP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OSHAX’s</a:t>
            </a:r>
            <a:r>
              <a:rPr dirty="0" sz="1200" spc="-3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audible</a:t>
            </a:r>
            <a:r>
              <a:rPr dirty="0" sz="12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strobe</a:t>
            </a:r>
            <a:r>
              <a:rPr dirty="0" sz="1200" spc="-3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awareness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system</a:t>
            </a:r>
            <a:r>
              <a:rPr dirty="0" sz="1200" spc="-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activated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remains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404040"/>
                </a:solidFill>
                <a:latin typeface="Arial"/>
                <a:cs typeface="Arial"/>
              </a:rPr>
              <a:t>on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until</a:t>
            </a:r>
            <a:r>
              <a:rPr dirty="0" sz="1200" spc="-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dirty="0" sz="1200" spc="-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authorized</a:t>
            </a:r>
            <a:r>
              <a:rPr dirty="0" sz="1200" spc="-2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operator</a:t>
            </a:r>
            <a:r>
              <a:rPr dirty="0" sz="1200" spc="-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completes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1200" spc="-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pre-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shift</a:t>
            </a:r>
            <a:r>
              <a:rPr dirty="0" sz="1200" spc="-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404040"/>
                </a:solidFill>
                <a:latin typeface="Arial"/>
                <a:cs typeface="Arial"/>
              </a:rPr>
              <a:t>safety </a:t>
            </a:r>
            <a:r>
              <a:rPr dirty="0" sz="1200" spc="-10">
                <a:solidFill>
                  <a:srgbClr val="404040"/>
                </a:solidFill>
                <a:latin typeface="Arial"/>
                <a:cs typeface="Arial"/>
              </a:rPr>
              <a:t>check.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0999" y="4048201"/>
            <a:ext cx="751205" cy="0"/>
          </a:xfrm>
          <a:custGeom>
            <a:avLst/>
            <a:gdLst/>
            <a:ahLst/>
            <a:cxnLst/>
            <a:rect l="l" t="t" r="r" b="b"/>
            <a:pathLst>
              <a:path w="751205" h="0">
                <a:moveTo>
                  <a:pt x="0" y="0"/>
                </a:moveTo>
                <a:lnTo>
                  <a:pt x="751113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52580" y="4423194"/>
            <a:ext cx="3890645" cy="1098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Instead</a:t>
            </a:r>
            <a:r>
              <a:rPr dirty="0" sz="1600" spc="23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dirty="0" sz="1600" spc="24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requiring</a:t>
            </a:r>
            <a:r>
              <a:rPr dirty="0" sz="1600" spc="24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404040"/>
                </a:solidFill>
                <a:latin typeface="Arial"/>
                <a:cs typeface="Arial"/>
              </a:rPr>
              <a:t>two</a:t>
            </a:r>
            <a:r>
              <a:rPr dirty="0" sz="1600" spc="24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separate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hardware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units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50">
                <a:solidFill>
                  <a:srgbClr val="404040"/>
                </a:solidFill>
                <a:latin typeface="Arial"/>
                <a:cs typeface="Arial"/>
              </a:rPr>
              <a:t>on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6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dashboard,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35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SkidWeigh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Plus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Series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85">
                <a:solidFill>
                  <a:srgbClr val="404040"/>
                </a:solidFill>
                <a:latin typeface="Arial"/>
                <a:cs typeface="Arial"/>
              </a:rPr>
              <a:t>combines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30">
                <a:solidFill>
                  <a:srgbClr val="404040"/>
                </a:solidFill>
                <a:latin typeface="Arial"/>
                <a:cs typeface="Arial"/>
              </a:rPr>
              <a:t>both </a:t>
            </a:r>
            <a:r>
              <a:rPr dirty="0" sz="1600" spc="80">
                <a:solidFill>
                  <a:srgbClr val="404040"/>
                </a:solidFill>
                <a:latin typeface="Arial"/>
                <a:cs typeface="Arial"/>
              </a:rPr>
              <a:t>systems</a:t>
            </a:r>
            <a:r>
              <a:rPr dirty="0" sz="1600" spc="21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404040"/>
                </a:solidFill>
                <a:latin typeface="Arial"/>
                <a:cs typeface="Arial"/>
              </a:rPr>
              <a:t>into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65">
                <a:solidFill>
                  <a:srgbClr val="404040"/>
                </a:solidFill>
                <a:latin typeface="Arial"/>
                <a:cs typeface="Arial"/>
              </a:rPr>
              <a:t>one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master</a:t>
            </a:r>
            <a:r>
              <a:rPr dirty="0" sz="1600" spc="21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z="1600" spc="75">
                <a:solidFill>
                  <a:srgbClr val="404040"/>
                </a:solidFill>
                <a:latin typeface="Arial"/>
                <a:cs typeface="Arial"/>
              </a:rPr>
              <a:t>interface.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11265" y="4454999"/>
            <a:ext cx="3255645" cy="145542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2000" b="1">
                <a:latin typeface="Arial"/>
                <a:cs typeface="Arial"/>
              </a:rPr>
              <a:t>OPERATIONAL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WEIGHING</a:t>
            </a:r>
            <a:endParaRPr sz="2000">
              <a:latin typeface="Arial"/>
              <a:cs typeface="Arial"/>
            </a:endParaRPr>
          </a:p>
          <a:p>
            <a:pPr marL="12700" marR="313690">
              <a:lnSpc>
                <a:spcPct val="100000"/>
              </a:lnSpc>
              <a:spcBef>
                <a:spcPts val="80"/>
              </a:spcBef>
            </a:pPr>
            <a:r>
              <a:rPr dirty="0" sz="1200">
                <a:latin typeface="Arial"/>
                <a:cs typeface="Arial"/>
              </a:rPr>
              <a:t>Once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passed,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vehicle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is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released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for </a:t>
            </a:r>
            <a:r>
              <a:rPr dirty="0" sz="1200">
                <a:latin typeface="Arial"/>
                <a:cs typeface="Arial"/>
              </a:rPr>
              <a:t>normal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use.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operator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can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instantly </a:t>
            </a:r>
            <a:r>
              <a:rPr dirty="0" sz="1200">
                <a:latin typeface="Arial"/>
                <a:cs typeface="Arial"/>
              </a:rPr>
              <a:t>utilize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the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"Lift-</a:t>
            </a:r>
            <a:r>
              <a:rPr dirty="0" sz="1200" spc="-20">
                <a:latin typeface="Arial"/>
                <a:cs typeface="Arial"/>
              </a:rPr>
              <a:t>N-</a:t>
            </a:r>
            <a:r>
              <a:rPr dirty="0" sz="1200">
                <a:latin typeface="Arial"/>
                <a:cs typeface="Arial"/>
              </a:rPr>
              <a:t>Weigh"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feature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to</a:t>
            </a:r>
            <a:r>
              <a:rPr dirty="0" sz="1200" spc="5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calculate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load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weights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within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±1%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accuracy </a:t>
            </a:r>
            <a:r>
              <a:rPr dirty="0" sz="1200">
                <a:latin typeface="Arial"/>
                <a:cs typeface="Arial"/>
              </a:rPr>
              <a:t>directly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from the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hydraulic </a:t>
            </a:r>
            <a:r>
              <a:rPr dirty="0" sz="1200" spc="-20">
                <a:latin typeface="Arial"/>
                <a:cs typeface="Arial"/>
              </a:rPr>
              <a:t>lift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circuit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with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pressure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transducer.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2026-08-31T05:00:48Z</dcterms:created>
  <dcterms:modified xsi:type="dcterms:W3CDTF">2026-08-31T05:00:48Z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2026-08-31T00:00:00Z</vt:filetime>
  </property>
  <property fmtid="{D5CDD505-2E9C-101B-9397-08002B2CF9AE}" pid="4" name="LastSaved">
    <vt:filetime>2026-08-31T00:00:00Z</vt:filetime>
  </property>
  <property fmtid="{D5CDD505-2E9C-101B-9397-08002B2CF9AE}" pid="5" name="Producer">
    <vt:lpwstr>3-Heights(TM) PDF Security Shell 4.8.25.2 (http://www.pdf-tools.com)</vt:lpwstr>
  </property>
</Properties>
</file>